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9" r:id="rId3"/>
    <p:sldId id="258" r:id="rId4"/>
    <p:sldId id="260" r:id="rId5"/>
    <p:sldId id="261" r:id="rId6"/>
    <p:sldId id="278" r:id="rId7"/>
    <p:sldId id="269" r:id="rId8"/>
    <p:sldId id="266" r:id="rId9"/>
    <p:sldId id="267" r:id="rId10"/>
    <p:sldId id="279" r:id="rId11"/>
    <p:sldId id="280" r:id="rId12"/>
    <p:sldId id="281" r:id="rId13"/>
    <p:sldId id="282" r:id="rId14"/>
    <p:sldId id="283" r:id="rId15"/>
    <p:sldId id="284" r:id="rId16"/>
    <p:sldId id="285" r:id="rId17"/>
    <p:sldId id="286" r:id="rId18"/>
    <p:sldId id="287" r:id="rId19"/>
    <p:sldId id="288" r:id="rId20"/>
    <p:sldId id="289" r:id="rId21"/>
    <p:sldId id="290" r:id="rId22"/>
    <p:sldId id="291" r:id="rId23"/>
    <p:sldId id="268" r:id="rId24"/>
    <p:sldId id="293" r:id="rId25"/>
    <p:sldId id="271" r:id="rId26"/>
    <p:sldId id="273" r:id="rId27"/>
    <p:sldId id="300" r:id="rId28"/>
    <p:sldId id="274" r:id="rId29"/>
    <p:sldId id="294" r:id="rId30"/>
    <p:sldId id="295" r:id="rId31"/>
    <p:sldId id="296" r:id="rId32"/>
    <p:sldId id="297" r:id="rId33"/>
    <p:sldId id="275" r:id="rId34"/>
    <p:sldId id="298" r:id="rId35"/>
    <p:sldId id="276" r:id="rId36"/>
    <p:sldId id="299" r:id="rId37"/>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rardo Guillen Pedrero" initials="GGP" lastIdx="1" clrIdx="0">
    <p:extLst>
      <p:ext uri="{19B8F6BF-5375-455C-9EA6-DF929625EA0E}">
        <p15:presenceInfo xmlns:p15="http://schemas.microsoft.com/office/powerpoint/2012/main" userId="Gerardo Guillen Pedrer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67" y="1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commentAuthors" Target="commentAuthor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804C1C8-6BD1-40BC-9026-79F81414776D}" type="doc">
      <dgm:prSet loTypeId="urn:microsoft.com/office/officeart/2005/8/layout/default" loCatId="list" qsTypeId="urn:microsoft.com/office/officeart/2005/8/quickstyle/simple2" qsCatId="simple" csTypeId="urn:microsoft.com/office/officeart/2005/8/colors/accent2_2" csCatId="accent2"/>
      <dgm:spPr/>
      <dgm:t>
        <a:bodyPr/>
        <a:lstStyle/>
        <a:p>
          <a:endParaRPr lang="en-US"/>
        </a:p>
      </dgm:t>
    </dgm:pt>
    <dgm:pt modelId="{9EA197D7-EA1F-4050-AF14-B1246D6D68C4}">
      <dgm:prSet/>
      <dgm:spPr/>
      <dgm:t>
        <a:bodyPr/>
        <a:lstStyle/>
        <a:p>
          <a:r>
            <a:rPr lang="es-MX"/>
            <a:t>La visión de la cadena de suministro, alineada con la estrategia y ADN, se enfoca en seis pilares principales:</a:t>
          </a:r>
          <a:endParaRPr lang="en-US"/>
        </a:p>
      </dgm:t>
    </dgm:pt>
    <dgm:pt modelId="{2DEB77D2-A01C-4434-88DE-99393A10E6E2}" type="parTrans" cxnId="{4523C903-A32F-4754-8713-30FAA2D1E041}">
      <dgm:prSet/>
      <dgm:spPr/>
      <dgm:t>
        <a:bodyPr/>
        <a:lstStyle/>
        <a:p>
          <a:endParaRPr lang="en-US"/>
        </a:p>
      </dgm:t>
    </dgm:pt>
    <dgm:pt modelId="{03F49A9C-9AB7-47CE-ACBF-FDBA83CE0B7A}" type="sibTrans" cxnId="{4523C903-A32F-4754-8713-30FAA2D1E041}">
      <dgm:prSet/>
      <dgm:spPr/>
      <dgm:t>
        <a:bodyPr/>
        <a:lstStyle/>
        <a:p>
          <a:endParaRPr lang="en-US"/>
        </a:p>
      </dgm:t>
    </dgm:pt>
    <dgm:pt modelId="{8108A685-29EB-4BE3-A74B-5E2801684519}">
      <dgm:prSet/>
      <dgm:spPr/>
      <dgm:t>
        <a:bodyPr/>
        <a:lstStyle/>
        <a:p>
          <a:r>
            <a:rPr lang="es-MX" dirty="0"/>
            <a:t>1.- Definir, integrar y mantener altos estándares de calidad, seguridad y gestión ambiental en las operaciones.</a:t>
          </a:r>
          <a:endParaRPr lang="en-US" dirty="0"/>
        </a:p>
      </dgm:t>
    </dgm:pt>
    <dgm:pt modelId="{0DA8463B-32D8-4BB3-A50B-8D6A49475D53}" type="parTrans" cxnId="{FCF2E5A1-3CFD-4B23-9222-B59B7536EA75}">
      <dgm:prSet/>
      <dgm:spPr/>
      <dgm:t>
        <a:bodyPr/>
        <a:lstStyle/>
        <a:p>
          <a:endParaRPr lang="en-US"/>
        </a:p>
      </dgm:t>
    </dgm:pt>
    <dgm:pt modelId="{873574AD-5AB9-490B-8509-CB6C138EAD22}" type="sibTrans" cxnId="{FCF2E5A1-3CFD-4B23-9222-B59B7536EA75}">
      <dgm:prSet/>
      <dgm:spPr/>
      <dgm:t>
        <a:bodyPr/>
        <a:lstStyle/>
        <a:p>
          <a:endParaRPr lang="en-US"/>
        </a:p>
      </dgm:t>
    </dgm:pt>
    <dgm:pt modelId="{2C7EE941-12E9-4696-A095-A7583C6E91EC}">
      <dgm:prSet/>
      <dgm:spPr/>
      <dgm:t>
        <a:bodyPr/>
        <a:lstStyle/>
        <a:p>
          <a:r>
            <a:rPr lang="es-MX"/>
            <a:t>2.- Elevar continuamente estándares de excelencia operativa y mejora integra.</a:t>
          </a:r>
          <a:endParaRPr lang="en-US"/>
        </a:p>
      </dgm:t>
    </dgm:pt>
    <dgm:pt modelId="{C570E48F-6692-4D9F-87C4-EC50084FE1BF}" type="parTrans" cxnId="{B0D2389D-BA9B-44C5-A625-A72372D07DBF}">
      <dgm:prSet/>
      <dgm:spPr/>
      <dgm:t>
        <a:bodyPr/>
        <a:lstStyle/>
        <a:p>
          <a:endParaRPr lang="en-US"/>
        </a:p>
      </dgm:t>
    </dgm:pt>
    <dgm:pt modelId="{5C333087-A4DE-4039-89B5-7165780A7889}" type="sibTrans" cxnId="{B0D2389D-BA9B-44C5-A625-A72372D07DBF}">
      <dgm:prSet/>
      <dgm:spPr/>
      <dgm:t>
        <a:bodyPr/>
        <a:lstStyle/>
        <a:p>
          <a:endParaRPr lang="en-US"/>
        </a:p>
      </dgm:t>
    </dgm:pt>
    <dgm:pt modelId="{5738F124-0473-424B-B9EF-D75FB75C54D6}">
      <dgm:prSet/>
      <dgm:spPr/>
      <dgm:t>
        <a:bodyPr/>
        <a:lstStyle/>
        <a:p>
          <a:r>
            <a:rPr lang="es-MX"/>
            <a:t>3.- Apoyar las operaciones siendo un socio de negocio confiable, cumpliendo siempre con los indicadores clave de desempeño (KPI) y promoviendo estrategias de mercado y mercadotecnia.</a:t>
          </a:r>
          <a:endParaRPr lang="en-US"/>
        </a:p>
      </dgm:t>
    </dgm:pt>
    <dgm:pt modelId="{8E70E39D-3C1C-4389-A972-3BCF522904D5}" type="parTrans" cxnId="{134031DE-A507-4E89-A39E-40579670738F}">
      <dgm:prSet/>
      <dgm:spPr/>
      <dgm:t>
        <a:bodyPr/>
        <a:lstStyle/>
        <a:p>
          <a:endParaRPr lang="en-US"/>
        </a:p>
      </dgm:t>
    </dgm:pt>
    <dgm:pt modelId="{BB080C4E-B67D-4148-9757-91F47CB19065}" type="sibTrans" cxnId="{134031DE-A507-4E89-A39E-40579670738F}">
      <dgm:prSet/>
      <dgm:spPr/>
      <dgm:t>
        <a:bodyPr/>
        <a:lstStyle/>
        <a:p>
          <a:endParaRPr lang="en-US"/>
        </a:p>
      </dgm:t>
    </dgm:pt>
    <dgm:pt modelId="{E851FAE3-9C2A-4931-9611-6361CA748F0E}">
      <dgm:prSet/>
      <dgm:spPr/>
      <dgm:t>
        <a:bodyPr/>
        <a:lstStyle/>
        <a:p>
          <a:r>
            <a:rPr lang="es-MX"/>
            <a:t>4.- Adoptar un enfoque sistémico que promueva una cadena de suministro impulsada por la demanda, y centrada en el cliente.</a:t>
          </a:r>
          <a:endParaRPr lang="en-US"/>
        </a:p>
      </dgm:t>
    </dgm:pt>
    <dgm:pt modelId="{7F2CFD96-3CBA-4B88-82A6-AAB410425C06}" type="parTrans" cxnId="{CDCD9A46-FD32-487D-BEE7-1D0C4D41E95C}">
      <dgm:prSet/>
      <dgm:spPr/>
      <dgm:t>
        <a:bodyPr/>
        <a:lstStyle/>
        <a:p>
          <a:endParaRPr lang="en-US"/>
        </a:p>
      </dgm:t>
    </dgm:pt>
    <dgm:pt modelId="{F7384836-CBD4-4E8F-AD39-6E9AE87A6CDE}" type="sibTrans" cxnId="{CDCD9A46-FD32-487D-BEE7-1D0C4D41E95C}">
      <dgm:prSet/>
      <dgm:spPr/>
      <dgm:t>
        <a:bodyPr/>
        <a:lstStyle/>
        <a:p>
          <a:endParaRPr lang="en-US"/>
        </a:p>
      </dgm:t>
    </dgm:pt>
    <dgm:pt modelId="{FDF8F578-13AB-467B-8D54-46E1C8C1E614}">
      <dgm:prSet/>
      <dgm:spPr/>
      <dgm:t>
        <a:bodyPr/>
        <a:lstStyle/>
        <a:p>
          <a:r>
            <a:rPr lang="es-MX"/>
            <a:t>5.- Maximizar el rendimiento de capital invertido mediante una robusta asignación y gestión de capital y gastos operativos para todos los activos estratégicos.</a:t>
          </a:r>
          <a:endParaRPr lang="en-US"/>
        </a:p>
      </dgm:t>
    </dgm:pt>
    <dgm:pt modelId="{A1A898DD-4338-4682-8178-5FEEDB0D1387}" type="parTrans" cxnId="{8EB00090-8B79-4D2A-881A-419F4DB1A9EA}">
      <dgm:prSet/>
      <dgm:spPr/>
      <dgm:t>
        <a:bodyPr/>
        <a:lstStyle/>
        <a:p>
          <a:endParaRPr lang="en-US"/>
        </a:p>
      </dgm:t>
    </dgm:pt>
    <dgm:pt modelId="{8D5D316A-E9D4-4DFB-86B9-40E579DB896C}" type="sibTrans" cxnId="{8EB00090-8B79-4D2A-881A-419F4DB1A9EA}">
      <dgm:prSet/>
      <dgm:spPr/>
      <dgm:t>
        <a:bodyPr/>
        <a:lstStyle/>
        <a:p>
          <a:endParaRPr lang="en-US"/>
        </a:p>
      </dgm:t>
    </dgm:pt>
    <dgm:pt modelId="{220B5613-9A55-465E-A8D2-063F3CC72086}">
      <dgm:prSet/>
      <dgm:spPr/>
      <dgm:t>
        <a:bodyPr/>
        <a:lstStyle/>
        <a:p>
          <a:r>
            <a:rPr lang="es-MX"/>
            <a:t>6.- Asegurar de que los pilares más importantes para alcanzar la visión son el mejor talento, cultura y comportamiento, alineados al ADN KOF.</a:t>
          </a:r>
          <a:endParaRPr lang="en-US"/>
        </a:p>
      </dgm:t>
    </dgm:pt>
    <dgm:pt modelId="{E7BBA546-EF1F-4721-AD6D-E85D01438328}" type="parTrans" cxnId="{E456EB5C-86F8-466D-8F7F-0C45E0BD83B6}">
      <dgm:prSet/>
      <dgm:spPr/>
      <dgm:t>
        <a:bodyPr/>
        <a:lstStyle/>
        <a:p>
          <a:endParaRPr lang="en-US"/>
        </a:p>
      </dgm:t>
    </dgm:pt>
    <dgm:pt modelId="{6E3E9399-BF86-4AB6-B264-12F1E3D08DD9}" type="sibTrans" cxnId="{E456EB5C-86F8-466D-8F7F-0C45E0BD83B6}">
      <dgm:prSet/>
      <dgm:spPr/>
      <dgm:t>
        <a:bodyPr/>
        <a:lstStyle/>
        <a:p>
          <a:endParaRPr lang="en-US"/>
        </a:p>
      </dgm:t>
    </dgm:pt>
    <dgm:pt modelId="{9B418DA8-B3F1-454A-8272-6FACED265F42}" type="pres">
      <dgm:prSet presAssocID="{D804C1C8-6BD1-40BC-9026-79F81414776D}" presName="diagram" presStyleCnt="0">
        <dgm:presLayoutVars>
          <dgm:dir/>
          <dgm:resizeHandles val="exact"/>
        </dgm:presLayoutVars>
      </dgm:prSet>
      <dgm:spPr/>
    </dgm:pt>
    <dgm:pt modelId="{B4303C4F-A3DE-4BCB-A810-05112E46FAB7}" type="pres">
      <dgm:prSet presAssocID="{9EA197D7-EA1F-4050-AF14-B1246D6D68C4}" presName="node" presStyleLbl="node1" presStyleIdx="0" presStyleCnt="7">
        <dgm:presLayoutVars>
          <dgm:bulletEnabled val="1"/>
        </dgm:presLayoutVars>
      </dgm:prSet>
      <dgm:spPr/>
    </dgm:pt>
    <dgm:pt modelId="{D822B961-8A6D-48CA-A81B-D63077788D2A}" type="pres">
      <dgm:prSet presAssocID="{03F49A9C-9AB7-47CE-ACBF-FDBA83CE0B7A}" presName="sibTrans" presStyleCnt="0"/>
      <dgm:spPr/>
    </dgm:pt>
    <dgm:pt modelId="{B110FAB9-7DCF-44B8-BAEB-212A5364E52D}" type="pres">
      <dgm:prSet presAssocID="{8108A685-29EB-4BE3-A74B-5E2801684519}" presName="node" presStyleLbl="node1" presStyleIdx="1" presStyleCnt="7">
        <dgm:presLayoutVars>
          <dgm:bulletEnabled val="1"/>
        </dgm:presLayoutVars>
      </dgm:prSet>
      <dgm:spPr/>
    </dgm:pt>
    <dgm:pt modelId="{5CEE6CA0-0518-4B07-B38E-73B819C3B839}" type="pres">
      <dgm:prSet presAssocID="{873574AD-5AB9-490B-8509-CB6C138EAD22}" presName="sibTrans" presStyleCnt="0"/>
      <dgm:spPr/>
    </dgm:pt>
    <dgm:pt modelId="{60CE845E-2D79-4DF9-927B-D595F47F6034}" type="pres">
      <dgm:prSet presAssocID="{2C7EE941-12E9-4696-A095-A7583C6E91EC}" presName="node" presStyleLbl="node1" presStyleIdx="2" presStyleCnt="7">
        <dgm:presLayoutVars>
          <dgm:bulletEnabled val="1"/>
        </dgm:presLayoutVars>
      </dgm:prSet>
      <dgm:spPr/>
    </dgm:pt>
    <dgm:pt modelId="{530983B7-052C-4F1D-A52E-B54D42F87E54}" type="pres">
      <dgm:prSet presAssocID="{5C333087-A4DE-4039-89B5-7165780A7889}" presName="sibTrans" presStyleCnt="0"/>
      <dgm:spPr/>
    </dgm:pt>
    <dgm:pt modelId="{BB52B987-AC6A-4B38-BA8A-0E6A8D28659F}" type="pres">
      <dgm:prSet presAssocID="{5738F124-0473-424B-B9EF-D75FB75C54D6}" presName="node" presStyleLbl="node1" presStyleIdx="3" presStyleCnt="7">
        <dgm:presLayoutVars>
          <dgm:bulletEnabled val="1"/>
        </dgm:presLayoutVars>
      </dgm:prSet>
      <dgm:spPr/>
    </dgm:pt>
    <dgm:pt modelId="{9264FA6F-54FA-4F92-BE95-EDE03E6D9009}" type="pres">
      <dgm:prSet presAssocID="{BB080C4E-B67D-4148-9757-91F47CB19065}" presName="sibTrans" presStyleCnt="0"/>
      <dgm:spPr/>
    </dgm:pt>
    <dgm:pt modelId="{6CC62745-3B28-415E-A7F4-BD712BDECBDB}" type="pres">
      <dgm:prSet presAssocID="{E851FAE3-9C2A-4931-9611-6361CA748F0E}" presName="node" presStyleLbl="node1" presStyleIdx="4" presStyleCnt="7">
        <dgm:presLayoutVars>
          <dgm:bulletEnabled val="1"/>
        </dgm:presLayoutVars>
      </dgm:prSet>
      <dgm:spPr/>
    </dgm:pt>
    <dgm:pt modelId="{7405B21E-6071-498B-A937-9095DB7E5685}" type="pres">
      <dgm:prSet presAssocID="{F7384836-CBD4-4E8F-AD39-6E9AE87A6CDE}" presName="sibTrans" presStyleCnt="0"/>
      <dgm:spPr/>
    </dgm:pt>
    <dgm:pt modelId="{CC195DE1-295A-4885-A27C-5E29A0A088FC}" type="pres">
      <dgm:prSet presAssocID="{FDF8F578-13AB-467B-8D54-46E1C8C1E614}" presName="node" presStyleLbl="node1" presStyleIdx="5" presStyleCnt="7">
        <dgm:presLayoutVars>
          <dgm:bulletEnabled val="1"/>
        </dgm:presLayoutVars>
      </dgm:prSet>
      <dgm:spPr/>
    </dgm:pt>
    <dgm:pt modelId="{D5D63EE1-C693-4BC6-BCED-428201FC65A8}" type="pres">
      <dgm:prSet presAssocID="{8D5D316A-E9D4-4DFB-86B9-40E579DB896C}" presName="sibTrans" presStyleCnt="0"/>
      <dgm:spPr/>
    </dgm:pt>
    <dgm:pt modelId="{B5606F4E-7C22-448B-B111-02DE22117B0F}" type="pres">
      <dgm:prSet presAssocID="{220B5613-9A55-465E-A8D2-063F3CC72086}" presName="node" presStyleLbl="node1" presStyleIdx="6" presStyleCnt="7">
        <dgm:presLayoutVars>
          <dgm:bulletEnabled val="1"/>
        </dgm:presLayoutVars>
      </dgm:prSet>
      <dgm:spPr/>
    </dgm:pt>
  </dgm:ptLst>
  <dgm:cxnLst>
    <dgm:cxn modelId="{4523C903-A32F-4754-8713-30FAA2D1E041}" srcId="{D804C1C8-6BD1-40BC-9026-79F81414776D}" destId="{9EA197D7-EA1F-4050-AF14-B1246D6D68C4}" srcOrd="0" destOrd="0" parTransId="{2DEB77D2-A01C-4434-88DE-99393A10E6E2}" sibTransId="{03F49A9C-9AB7-47CE-ACBF-FDBA83CE0B7A}"/>
    <dgm:cxn modelId="{B365750D-ED16-43BD-BC22-232F896518EF}" type="presOf" srcId="{5738F124-0473-424B-B9EF-D75FB75C54D6}" destId="{BB52B987-AC6A-4B38-BA8A-0E6A8D28659F}" srcOrd="0" destOrd="0" presId="urn:microsoft.com/office/officeart/2005/8/layout/default"/>
    <dgm:cxn modelId="{9634A625-9E23-4180-90FA-B95A50BD02EE}" type="presOf" srcId="{FDF8F578-13AB-467B-8D54-46E1C8C1E614}" destId="{CC195DE1-295A-4885-A27C-5E29A0A088FC}" srcOrd="0" destOrd="0" presId="urn:microsoft.com/office/officeart/2005/8/layout/default"/>
    <dgm:cxn modelId="{9847D95C-DFF0-417E-B501-2114824B63AE}" type="presOf" srcId="{220B5613-9A55-465E-A8D2-063F3CC72086}" destId="{B5606F4E-7C22-448B-B111-02DE22117B0F}" srcOrd="0" destOrd="0" presId="urn:microsoft.com/office/officeart/2005/8/layout/default"/>
    <dgm:cxn modelId="{E456EB5C-86F8-466D-8F7F-0C45E0BD83B6}" srcId="{D804C1C8-6BD1-40BC-9026-79F81414776D}" destId="{220B5613-9A55-465E-A8D2-063F3CC72086}" srcOrd="6" destOrd="0" parTransId="{E7BBA546-EF1F-4721-AD6D-E85D01438328}" sibTransId="{6E3E9399-BF86-4AB6-B264-12F1E3D08DD9}"/>
    <dgm:cxn modelId="{CDCD9A46-FD32-487D-BEE7-1D0C4D41E95C}" srcId="{D804C1C8-6BD1-40BC-9026-79F81414776D}" destId="{E851FAE3-9C2A-4931-9611-6361CA748F0E}" srcOrd="4" destOrd="0" parTransId="{7F2CFD96-3CBA-4B88-82A6-AAB410425C06}" sibTransId="{F7384836-CBD4-4E8F-AD39-6E9AE87A6CDE}"/>
    <dgm:cxn modelId="{050A6E6D-B283-4BD3-A1FD-CEB6E4A85140}" type="presOf" srcId="{8108A685-29EB-4BE3-A74B-5E2801684519}" destId="{B110FAB9-7DCF-44B8-BAEB-212A5364E52D}" srcOrd="0" destOrd="0" presId="urn:microsoft.com/office/officeart/2005/8/layout/default"/>
    <dgm:cxn modelId="{95E7B180-07C5-4C58-953D-B77382D7F70A}" type="presOf" srcId="{E851FAE3-9C2A-4931-9611-6361CA748F0E}" destId="{6CC62745-3B28-415E-A7F4-BD712BDECBDB}" srcOrd="0" destOrd="0" presId="urn:microsoft.com/office/officeart/2005/8/layout/default"/>
    <dgm:cxn modelId="{8EB00090-8B79-4D2A-881A-419F4DB1A9EA}" srcId="{D804C1C8-6BD1-40BC-9026-79F81414776D}" destId="{FDF8F578-13AB-467B-8D54-46E1C8C1E614}" srcOrd="5" destOrd="0" parTransId="{A1A898DD-4338-4682-8178-5FEEDB0D1387}" sibTransId="{8D5D316A-E9D4-4DFB-86B9-40E579DB896C}"/>
    <dgm:cxn modelId="{C10DB394-3BC5-4231-84B7-A0778C588DD3}" type="presOf" srcId="{D804C1C8-6BD1-40BC-9026-79F81414776D}" destId="{9B418DA8-B3F1-454A-8272-6FACED265F42}" srcOrd="0" destOrd="0" presId="urn:microsoft.com/office/officeart/2005/8/layout/default"/>
    <dgm:cxn modelId="{B0D2389D-BA9B-44C5-A625-A72372D07DBF}" srcId="{D804C1C8-6BD1-40BC-9026-79F81414776D}" destId="{2C7EE941-12E9-4696-A095-A7583C6E91EC}" srcOrd="2" destOrd="0" parTransId="{C570E48F-6692-4D9F-87C4-EC50084FE1BF}" sibTransId="{5C333087-A4DE-4039-89B5-7165780A7889}"/>
    <dgm:cxn modelId="{FCF2E5A1-3CFD-4B23-9222-B59B7536EA75}" srcId="{D804C1C8-6BD1-40BC-9026-79F81414776D}" destId="{8108A685-29EB-4BE3-A74B-5E2801684519}" srcOrd="1" destOrd="0" parTransId="{0DA8463B-32D8-4BB3-A50B-8D6A49475D53}" sibTransId="{873574AD-5AB9-490B-8509-CB6C138EAD22}"/>
    <dgm:cxn modelId="{134031DE-A507-4E89-A39E-40579670738F}" srcId="{D804C1C8-6BD1-40BC-9026-79F81414776D}" destId="{5738F124-0473-424B-B9EF-D75FB75C54D6}" srcOrd="3" destOrd="0" parTransId="{8E70E39D-3C1C-4389-A972-3BCF522904D5}" sibTransId="{BB080C4E-B67D-4148-9757-91F47CB19065}"/>
    <dgm:cxn modelId="{F62EBEED-C39A-48F4-9687-E6BD4AA4CCBD}" type="presOf" srcId="{9EA197D7-EA1F-4050-AF14-B1246D6D68C4}" destId="{B4303C4F-A3DE-4BCB-A810-05112E46FAB7}" srcOrd="0" destOrd="0" presId="urn:microsoft.com/office/officeart/2005/8/layout/default"/>
    <dgm:cxn modelId="{01E006F3-D223-4578-A75C-C652F6E7B062}" type="presOf" srcId="{2C7EE941-12E9-4696-A095-A7583C6E91EC}" destId="{60CE845E-2D79-4DF9-927B-D595F47F6034}" srcOrd="0" destOrd="0" presId="urn:microsoft.com/office/officeart/2005/8/layout/default"/>
    <dgm:cxn modelId="{091803CE-44D5-4BD1-8A53-30D02FF35FAB}" type="presParOf" srcId="{9B418DA8-B3F1-454A-8272-6FACED265F42}" destId="{B4303C4F-A3DE-4BCB-A810-05112E46FAB7}" srcOrd="0" destOrd="0" presId="urn:microsoft.com/office/officeart/2005/8/layout/default"/>
    <dgm:cxn modelId="{B7528C58-481D-491C-92EE-E4D75448DEC6}" type="presParOf" srcId="{9B418DA8-B3F1-454A-8272-6FACED265F42}" destId="{D822B961-8A6D-48CA-A81B-D63077788D2A}" srcOrd="1" destOrd="0" presId="urn:microsoft.com/office/officeart/2005/8/layout/default"/>
    <dgm:cxn modelId="{AAB63E96-D975-4001-8475-5FCCB9E6EAFB}" type="presParOf" srcId="{9B418DA8-B3F1-454A-8272-6FACED265F42}" destId="{B110FAB9-7DCF-44B8-BAEB-212A5364E52D}" srcOrd="2" destOrd="0" presId="urn:microsoft.com/office/officeart/2005/8/layout/default"/>
    <dgm:cxn modelId="{FC36525A-CFD2-4D3D-9136-3D33560F3B8F}" type="presParOf" srcId="{9B418DA8-B3F1-454A-8272-6FACED265F42}" destId="{5CEE6CA0-0518-4B07-B38E-73B819C3B839}" srcOrd="3" destOrd="0" presId="urn:microsoft.com/office/officeart/2005/8/layout/default"/>
    <dgm:cxn modelId="{D0D3A376-0499-4FD9-98AF-98FB510201BA}" type="presParOf" srcId="{9B418DA8-B3F1-454A-8272-6FACED265F42}" destId="{60CE845E-2D79-4DF9-927B-D595F47F6034}" srcOrd="4" destOrd="0" presId="urn:microsoft.com/office/officeart/2005/8/layout/default"/>
    <dgm:cxn modelId="{C4F1706E-7435-49D7-B061-8B69A56D0204}" type="presParOf" srcId="{9B418DA8-B3F1-454A-8272-6FACED265F42}" destId="{530983B7-052C-4F1D-A52E-B54D42F87E54}" srcOrd="5" destOrd="0" presId="urn:microsoft.com/office/officeart/2005/8/layout/default"/>
    <dgm:cxn modelId="{A14D6C6B-4A92-4D3C-AE89-4E737551A87D}" type="presParOf" srcId="{9B418DA8-B3F1-454A-8272-6FACED265F42}" destId="{BB52B987-AC6A-4B38-BA8A-0E6A8D28659F}" srcOrd="6" destOrd="0" presId="urn:microsoft.com/office/officeart/2005/8/layout/default"/>
    <dgm:cxn modelId="{B78E9CFD-3F40-4E22-90E5-BD45FF33ABAC}" type="presParOf" srcId="{9B418DA8-B3F1-454A-8272-6FACED265F42}" destId="{9264FA6F-54FA-4F92-BE95-EDE03E6D9009}" srcOrd="7" destOrd="0" presId="urn:microsoft.com/office/officeart/2005/8/layout/default"/>
    <dgm:cxn modelId="{C63450EF-F69A-4477-975C-481FC373DD26}" type="presParOf" srcId="{9B418DA8-B3F1-454A-8272-6FACED265F42}" destId="{6CC62745-3B28-415E-A7F4-BD712BDECBDB}" srcOrd="8" destOrd="0" presId="urn:microsoft.com/office/officeart/2005/8/layout/default"/>
    <dgm:cxn modelId="{D1CE03C5-8416-4DCF-BF37-D2FCCFE5B56A}" type="presParOf" srcId="{9B418DA8-B3F1-454A-8272-6FACED265F42}" destId="{7405B21E-6071-498B-A937-9095DB7E5685}" srcOrd="9" destOrd="0" presId="urn:microsoft.com/office/officeart/2005/8/layout/default"/>
    <dgm:cxn modelId="{9B1FFD6E-489A-4843-9822-0F5BC1A955AC}" type="presParOf" srcId="{9B418DA8-B3F1-454A-8272-6FACED265F42}" destId="{CC195DE1-295A-4885-A27C-5E29A0A088FC}" srcOrd="10" destOrd="0" presId="urn:microsoft.com/office/officeart/2005/8/layout/default"/>
    <dgm:cxn modelId="{52D7B6D8-E2A5-4BD9-BAD3-F5B433B02365}" type="presParOf" srcId="{9B418DA8-B3F1-454A-8272-6FACED265F42}" destId="{D5D63EE1-C693-4BC6-BCED-428201FC65A8}" srcOrd="11" destOrd="0" presId="urn:microsoft.com/office/officeart/2005/8/layout/default"/>
    <dgm:cxn modelId="{FDF1AC3E-9550-421B-929C-9EBD0AEE5C62}" type="presParOf" srcId="{9B418DA8-B3F1-454A-8272-6FACED265F42}" destId="{B5606F4E-7C22-448B-B111-02DE22117B0F}" srcOrd="1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303C4F-A3DE-4BCB-A810-05112E46FAB7}">
      <dsp:nvSpPr>
        <dsp:cNvPr id="0" name=""/>
        <dsp:cNvSpPr/>
      </dsp:nvSpPr>
      <dsp:spPr>
        <a:xfrm>
          <a:off x="0" y="403819"/>
          <a:ext cx="1415905" cy="849543"/>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s-MX" sz="800" kern="1200"/>
            <a:t>La visión de la cadena de suministro, alineada con la estrategia y ADN, se enfoca en seis pilares principales:</a:t>
          </a:r>
          <a:endParaRPr lang="en-US" sz="800" kern="1200"/>
        </a:p>
      </dsp:txBody>
      <dsp:txXfrm>
        <a:off x="0" y="403819"/>
        <a:ext cx="1415905" cy="849543"/>
      </dsp:txXfrm>
    </dsp:sp>
    <dsp:sp modelId="{B110FAB9-7DCF-44B8-BAEB-212A5364E52D}">
      <dsp:nvSpPr>
        <dsp:cNvPr id="0" name=""/>
        <dsp:cNvSpPr/>
      </dsp:nvSpPr>
      <dsp:spPr>
        <a:xfrm>
          <a:off x="1557496" y="403819"/>
          <a:ext cx="1415905" cy="849543"/>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s-MX" sz="800" kern="1200" dirty="0"/>
            <a:t>1.- Definir, integrar y mantener altos estándares de calidad, seguridad y gestión ambiental en las operaciones.</a:t>
          </a:r>
          <a:endParaRPr lang="en-US" sz="800" kern="1200" dirty="0"/>
        </a:p>
      </dsp:txBody>
      <dsp:txXfrm>
        <a:off x="1557496" y="403819"/>
        <a:ext cx="1415905" cy="849543"/>
      </dsp:txXfrm>
    </dsp:sp>
    <dsp:sp modelId="{60CE845E-2D79-4DF9-927B-D595F47F6034}">
      <dsp:nvSpPr>
        <dsp:cNvPr id="0" name=""/>
        <dsp:cNvSpPr/>
      </dsp:nvSpPr>
      <dsp:spPr>
        <a:xfrm>
          <a:off x="3114992" y="403819"/>
          <a:ext cx="1415905" cy="849543"/>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s-MX" sz="800" kern="1200"/>
            <a:t>2.- Elevar continuamente estándares de excelencia operativa y mejora integra.</a:t>
          </a:r>
          <a:endParaRPr lang="en-US" sz="800" kern="1200"/>
        </a:p>
      </dsp:txBody>
      <dsp:txXfrm>
        <a:off x="3114992" y="403819"/>
        <a:ext cx="1415905" cy="849543"/>
      </dsp:txXfrm>
    </dsp:sp>
    <dsp:sp modelId="{BB52B987-AC6A-4B38-BA8A-0E6A8D28659F}">
      <dsp:nvSpPr>
        <dsp:cNvPr id="0" name=""/>
        <dsp:cNvSpPr/>
      </dsp:nvSpPr>
      <dsp:spPr>
        <a:xfrm>
          <a:off x="0" y="1394953"/>
          <a:ext cx="1415905" cy="849543"/>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s-MX" sz="800" kern="1200"/>
            <a:t>3.- Apoyar las operaciones siendo un socio de negocio confiable, cumpliendo siempre con los indicadores clave de desempeño (KPI) y promoviendo estrategias de mercado y mercadotecnia.</a:t>
          </a:r>
          <a:endParaRPr lang="en-US" sz="800" kern="1200"/>
        </a:p>
      </dsp:txBody>
      <dsp:txXfrm>
        <a:off x="0" y="1394953"/>
        <a:ext cx="1415905" cy="849543"/>
      </dsp:txXfrm>
    </dsp:sp>
    <dsp:sp modelId="{6CC62745-3B28-415E-A7F4-BD712BDECBDB}">
      <dsp:nvSpPr>
        <dsp:cNvPr id="0" name=""/>
        <dsp:cNvSpPr/>
      </dsp:nvSpPr>
      <dsp:spPr>
        <a:xfrm>
          <a:off x="1557496" y="1394953"/>
          <a:ext cx="1415905" cy="849543"/>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s-MX" sz="800" kern="1200"/>
            <a:t>4.- Adoptar un enfoque sistémico que promueva una cadena de suministro impulsada por la demanda, y centrada en el cliente.</a:t>
          </a:r>
          <a:endParaRPr lang="en-US" sz="800" kern="1200"/>
        </a:p>
      </dsp:txBody>
      <dsp:txXfrm>
        <a:off x="1557496" y="1394953"/>
        <a:ext cx="1415905" cy="849543"/>
      </dsp:txXfrm>
    </dsp:sp>
    <dsp:sp modelId="{CC195DE1-295A-4885-A27C-5E29A0A088FC}">
      <dsp:nvSpPr>
        <dsp:cNvPr id="0" name=""/>
        <dsp:cNvSpPr/>
      </dsp:nvSpPr>
      <dsp:spPr>
        <a:xfrm>
          <a:off x="3114992" y="1394953"/>
          <a:ext cx="1415905" cy="849543"/>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s-MX" sz="800" kern="1200"/>
            <a:t>5.- Maximizar el rendimiento de capital invertido mediante una robusta asignación y gestión de capital y gastos operativos para todos los activos estratégicos.</a:t>
          </a:r>
          <a:endParaRPr lang="en-US" sz="800" kern="1200"/>
        </a:p>
      </dsp:txBody>
      <dsp:txXfrm>
        <a:off x="3114992" y="1394953"/>
        <a:ext cx="1415905" cy="849543"/>
      </dsp:txXfrm>
    </dsp:sp>
    <dsp:sp modelId="{B5606F4E-7C22-448B-B111-02DE22117B0F}">
      <dsp:nvSpPr>
        <dsp:cNvPr id="0" name=""/>
        <dsp:cNvSpPr/>
      </dsp:nvSpPr>
      <dsp:spPr>
        <a:xfrm>
          <a:off x="1557496" y="2386087"/>
          <a:ext cx="1415905" cy="849543"/>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s-MX" sz="800" kern="1200"/>
            <a:t>6.- Asegurar de que los pilares más importantes para alcanzar la visión son el mejor talento, cultura y comportamiento, alineados al ADN KOF.</a:t>
          </a:r>
          <a:endParaRPr lang="en-US" sz="800" kern="1200"/>
        </a:p>
      </dsp:txBody>
      <dsp:txXfrm>
        <a:off x="1557496" y="2386087"/>
        <a:ext cx="1415905" cy="84954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png>
</file>

<file path=ppt/media/image13.png>
</file>

<file path=ppt/media/image14.jpeg>
</file>

<file path=ppt/media/image15.jpeg>
</file>

<file path=ppt/media/image16.jpeg>
</file>

<file path=ppt/media/image17.jpeg>
</file>

<file path=ppt/media/image18.png>
</file>

<file path=ppt/media/image19.jpeg>
</file>

<file path=ppt/media/image2.png>
</file>

<file path=ppt/media/image20.png>
</file>

<file path=ppt/media/image21.png>
</file>

<file path=ppt/media/image22.jpeg>
</file>

<file path=ppt/media/image23.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AB152FF-D509-41A6-8159-E161F0D22267}"/>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07454563-D63F-46FE-A014-3EAD880B91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6D66BB17-CC03-4750-ADD1-D5E800E86C6E}"/>
              </a:ext>
            </a:extLst>
          </p:cNvPr>
          <p:cNvSpPr>
            <a:spLocks noGrp="1"/>
          </p:cNvSpPr>
          <p:nvPr>
            <p:ph type="dt" sz="half" idx="10"/>
          </p:nvPr>
        </p:nvSpPr>
        <p:spPr/>
        <p:txBody>
          <a:bodyPr/>
          <a:lstStyle/>
          <a:p>
            <a:fld id="{410AE54F-23DC-4F12-BEFD-8844AB808A4C}" type="datetimeFigureOut">
              <a:rPr lang="es-MX" smtClean="0"/>
              <a:t>20/08/2021</a:t>
            </a:fld>
            <a:endParaRPr lang="es-MX" dirty="0"/>
          </a:p>
        </p:txBody>
      </p:sp>
      <p:sp>
        <p:nvSpPr>
          <p:cNvPr id="5" name="Marcador de pie de página 4">
            <a:extLst>
              <a:ext uri="{FF2B5EF4-FFF2-40B4-BE49-F238E27FC236}">
                <a16:creationId xmlns:a16="http://schemas.microsoft.com/office/drawing/2014/main" id="{D738652A-C4FB-4A86-913F-61F917CC2FDA}"/>
              </a:ext>
            </a:extLst>
          </p:cNvPr>
          <p:cNvSpPr>
            <a:spLocks noGrp="1"/>
          </p:cNvSpPr>
          <p:nvPr>
            <p:ph type="ftr" sz="quarter" idx="11"/>
          </p:nvPr>
        </p:nvSpPr>
        <p:spPr/>
        <p:txBody>
          <a:bodyPr/>
          <a:lstStyle/>
          <a:p>
            <a:endParaRPr lang="es-MX" dirty="0"/>
          </a:p>
        </p:txBody>
      </p:sp>
      <p:sp>
        <p:nvSpPr>
          <p:cNvPr id="6" name="Marcador de número de diapositiva 5">
            <a:extLst>
              <a:ext uri="{FF2B5EF4-FFF2-40B4-BE49-F238E27FC236}">
                <a16:creationId xmlns:a16="http://schemas.microsoft.com/office/drawing/2014/main" id="{CA00179D-76EB-4ED5-BEF1-828307A0460C}"/>
              </a:ext>
            </a:extLst>
          </p:cNvPr>
          <p:cNvSpPr>
            <a:spLocks noGrp="1"/>
          </p:cNvSpPr>
          <p:nvPr>
            <p:ph type="sldNum" sz="quarter" idx="12"/>
          </p:nvPr>
        </p:nvSpPr>
        <p:spPr/>
        <p:txBody>
          <a:bodyPr/>
          <a:lstStyle/>
          <a:p>
            <a:fld id="{9585F114-F232-4537-B1F5-5FC2571B933A}" type="slidenum">
              <a:rPr lang="es-MX" smtClean="0"/>
              <a:t>‹Nº›</a:t>
            </a:fld>
            <a:endParaRPr lang="es-MX" dirty="0"/>
          </a:p>
        </p:txBody>
      </p:sp>
    </p:spTree>
    <p:extLst>
      <p:ext uri="{BB962C8B-B14F-4D97-AF65-F5344CB8AC3E}">
        <p14:creationId xmlns:p14="http://schemas.microsoft.com/office/powerpoint/2010/main" val="35986316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243AE9C-493E-4F45-AF5F-982C9018DFF8}"/>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C47738F7-A1DC-4C22-AF3F-95EF96413355}"/>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0206846F-A987-4A8A-A6CA-8C017B5105F1}"/>
              </a:ext>
            </a:extLst>
          </p:cNvPr>
          <p:cNvSpPr>
            <a:spLocks noGrp="1"/>
          </p:cNvSpPr>
          <p:nvPr>
            <p:ph type="dt" sz="half" idx="10"/>
          </p:nvPr>
        </p:nvSpPr>
        <p:spPr/>
        <p:txBody>
          <a:bodyPr/>
          <a:lstStyle/>
          <a:p>
            <a:fld id="{410AE54F-23DC-4F12-BEFD-8844AB808A4C}" type="datetimeFigureOut">
              <a:rPr lang="es-MX" smtClean="0"/>
              <a:t>20/08/2021</a:t>
            </a:fld>
            <a:endParaRPr lang="es-MX" dirty="0"/>
          </a:p>
        </p:txBody>
      </p:sp>
      <p:sp>
        <p:nvSpPr>
          <p:cNvPr id="5" name="Marcador de pie de página 4">
            <a:extLst>
              <a:ext uri="{FF2B5EF4-FFF2-40B4-BE49-F238E27FC236}">
                <a16:creationId xmlns:a16="http://schemas.microsoft.com/office/drawing/2014/main" id="{1380E040-04A8-4A66-BE71-8FBCB50936C7}"/>
              </a:ext>
            </a:extLst>
          </p:cNvPr>
          <p:cNvSpPr>
            <a:spLocks noGrp="1"/>
          </p:cNvSpPr>
          <p:nvPr>
            <p:ph type="ftr" sz="quarter" idx="11"/>
          </p:nvPr>
        </p:nvSpPr>
        <p:spPr/>
        <p:txBody>
          <a:bodyPr/>
          <a:lstStyle/>
          <a:p>
            <a:endParaRPr lang="es-MX" dirty="0"/>
          </a:p>
        </p:txBody>
      </p:sp>
      <p:sp>
        <p:nvSpPr>
          <p:cNvPr id="6" name="Marcador de número de diapositiva 5">
            <a:extLst>
              <a:ext uri="{FF2B5EF4-FFF2-40B4-BE49-F238E27FC236}">
                <a16:creationId xmlns:a16="http://schemas.microsoft.com/office/drawing/2014/main" id="{BE8254AF-3312-4DA6-89C4-380E1434EF41}"/>
              </a:ext>
            </a:extLst>
          </p:cNvPr>
          <p:cNvSpPr>
            <a:spLocks noGrp="1"/>
          </p:cNvSpPr>
          <p:nvPr>
            <p:ph type="sldNum" sz="quarter" idx="12"/>
          </p:nvPr>
        </p:nvSpPr>
        <p:spPr/>
        <p:txBody>
          <a:bodyPr/>
          <a:lstStyle/>
          <a:p>
            <a:fld id="{9585F114-F232-4537-B1F5-5FC2571B933A}" type="slidenum">
              <a:rPr lang="es-MX" smtClean="0"/>
              <a:t>‹Nº›</a:t>
            </a:fld>
            <a:endParaRPr lang="es-MX" dirty="0"/>
          </a:p>
        </p:txBody>
      </p:sp>
    </p:spTree>
    <p:extLst>
      <p:ext uri="{BB962C8B-B14F-4D97-AF65-F5344CB8AC3E}">
        <p14:creationId xmlns:p14="http://schemas.microsoft.com/office/powerpoint/2010/main" val="6752074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3CB51752-EB35-40C5-91D9-F30B7A2A12CB}"/>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B350B944-87A3-4368-8B37-7D2A6C5ED1D5}"/>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AF85D5F7-D816-443F-89C0-A214E9C1540B}"/>
              </a:ext>
            </a:extLst>
          </p:cNvPr>
          <p:cNvSpPr>
            <a:spLocks noGrp="1"/>
          </p:cNvSpPr>
          <p:nvPr>
            <p:ph type="dt" sz="half" idx="10"/>
          </p:nvPr>
        </p:nvSpPr>
        <p:spPr/>
        <p:txBody>
          <a:bodyPr/>
          <a:lstStyle/>
          <a:p>
            <a:fld id="{410AE54F-23DC-4F12-BEFD-8844AB808A4C}" type="datetimeFigureOut">
              <a:rPr lang="es-MX" smtClean="0"/>
              <a:t>20/08/2021</a:t>
            </a:fld>
            <a:endParaRPr lang="es-MX" dirty="0"/>
          </a:p>
        </p:txBody>
      </p:sp>
      <p:sp>
        <p:nvSpPr>
          <p:cNvPr id="5" name="Marcador de pie de página 4">
            <a:extLst>
              <a:ext uri="{FF2B5EF4-FFF2-40B4-BE49-F238E27FC236}">
                <a16:creationId xmlns:a16="http://schemas.microsoft.com/office/drawing/2014/main" id="{CD4234BA-6D0B-4DCF-8AC2-B60747310F7A}"/>
              </a:ext>
            </a:extLst>
          </p:cNvPr>
          <p:cNvSpPr>
            <a:spLocks noGrp="1"/>
          </p:cNvSpPr>
          <p:nvPr>
            <p:ph type="ftr" sz="quarter" idx="11"/>
          </p:nvPr>
        </p:nvSpPr>
        <p:spPr/>
        <p:txBody>
          <a:bodyPr/>
          <a:lstStyle/>
          <a:p>
            <a:endParaRPr lang="es-MX" dirty="0"/>
          </a:p>
        </p:txBody>
      </p:sp>
      <p:sp>
        <p:nvSpPr>
          <p:cNvPr id="6" name="Marcador de número de diapositiva 5">
            <a:extLst>
              <a:ext uri="{FF2B5EF4-FFF2-40B4-BE49-F238E27FC236}">
                <a16:creationId xmlns:a16="http://schemas.microsoft.com/office/drawing/2014/main" id="{E6716903-A624-4186-AB8F-BCED969262C3}"/>
              </a:ext>
            </a:extLst>
          </p:cNvPr>
          <p:cNvSpPr>
            <a:spLocks noGrp="1"/>
          </p:cNvSpPr>
          <p:nvPr>
            <p:ph type="sldNum" sz="quarter" idx="12"/>
          </p:nvPr>
        </p:nvSpPr>
        <p:spPr/>
        <p:txBody>
          <a:bodyPr/>
          <a:lstStyle/>
          <a:p>
            <a:fld id="{9585F114-F232-4537-B1F5-5FC2571B933A}" type="slidenum">
              <a:rPr lang="es-MX" smtClean="0"/>
              <a:t>‹Nº›</a:t>
            </a:fld>
            <a:endParaRPr lang="es-MX" dirty="0"/>
          </a:p>
        </p:txBody>
      </p:sp>
    </p:spTree>
    <p:extLst>
      <p:ext uri="{BB962C8B-B14F-4D97-AF65-F5344CB8AC3E}">
        <p14:creationId xmlns:p14="http://schemas.microsoft.com/office/powerpoint/2010/main" val="5820274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01E3BA-9698-490A-9475-2BECD6D4A751}"/>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8F13A1EE-5150-4B39-A30F-1CA07D80673D}"/>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2208D570-1493-4FB8-9DC4-CA73C999F9B4}"/>
              </a:ext>
            </a:extLst>
          </p:cNvPr>
          <p:cNvSpPr>
            <a:spLocks noGrp="1"/>
          </p:cNvSpPr>
          <p:nvPr>
            <p:ph type="dt" sz="half" idx="10"/>
          </p:nvPr>
        </p:nvSpPr>
        <p:spPr/>
        <p:txBody>
          <a:bodyPr/>
          <a:lstStyle/>
          <a:p>
            <a:fld id="{410AE54F-23DC-4F12-BEFD-8844AB808A4C}" type="datetimeFigureOut">
              <a:rPr lang="es-MX" smtClean="0"/>
              <a:t>20/08/2021</a:t>
            </a:fld>
            <a:endParaRPr lang="es-MX" dirty="0"/>
          </a:p>
        </p:txBody>
      </p:sp>
      <p:sp>
        <p:nvSpPr>
          <p:cNvPr id="5" name="Marcador de pie de página 4">
            <a:extLst>
              <a:ext uri="{FF2B5EF4-FFF2-40B4-BE49-F238E27FC236}">
                <a16:creationId xmlns:a16="http://schemas.microsoft.com/office/drawing/2014/main" id="{043F9901-5576-47C9-ACDD-D57177627C63}"/>
              </a:ext>
            </a:extLst>
          </p:cNvPr>
          <p:cNvSpPr>
            <a:spLocks noGrp="1"/>
          </p:cNvSpPr>
          <p:nvPr>
            <p:ph type="ftr" sz="quarter" idx="11"/>
          </p:nvPr>
        </p:nvSpPr>
        <p:spPr/>
        <p:txBody>
          <a:bodyPr/>
          <a:lstStyle/>
          <a:p>
            <a:endParaRPr lang="es-MX" dirty="0"/>
          </a:p>
        </p:txBody>
      </p:sp>
      <p:sp>
        <p:nvSpPr>
          <p:cNvPr id="6" name="Marcador de número de diapositiva 5">
            <a:extLst>
              <a:ext uri="{FF2B5EF4-FFF2-40B4-BE49-F238E27FC236}">
                <a16:creationId xmlns:a16="http://schemas.microsoft.com/office/drawing/2014/main" id="{978BF1D9-3BCB-471E-8A3B-1C13C121B332}"/>
              </a:ext>
            </a:extLst>
          </p:cNvPr>
          <p:cNvSpPr>
            <a:spLocks noGrp="1"/>
          </p:cNvSpPr>
          <p:nvPr>
            <p:ph type="sldNum" sz="quarter" idx="12"/>
          </p:nvPr>
        </p:nvSpPr>
        <p:spPr/>
        <p:txBody>
          <a:bodyPr/>
          <a:lstStyle/>
          <a:p>
            <a:fld id="{9585F114-F232-4537-B1F5-5FC2571B933A}" type="slidenum">
              <a:rPr lang="es-MX" smtClean="0"/>
              <a:t>‹Nº›</a:t>
            </a:fld>
            <a:endParaRPr lang="es-MX" dirty="0"/>
          </a:p>
        </p:txBody>
      </p:sp>
    </p:spTree>
    <p:extLst>
      <p:ext uri="{BB962C8B-B14F-4D97-AF65-F5344CB8AC3E}">
        <p14:creationId xmlns:p14="http://schemas.microsoft.com/office/powerpoint/2010/main" val="4089663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2EC2318-A744-47F7-BA56-E31D904E97D3}"/>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779BA11F-534A-41E9-8BA8-CEFEC85DB80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00416BD-8618-4E7E-990E-F00C88F013C2}"/>
              </a:ext>
            </a:extLst>
          </p:cNvPr>
          <p:cNvSpPr>
            <a:spLocks noGrp="1"/>
          </p:cNvSpPr>
          <p:nvPr>
            <p:ph type="dt" sz="half" idx="10"/>
          </p:nvPr>
        </p:nvSpPr>
        <p:spPr/>
        <p:txBody>
          <a:bodyPr/>
          <a:lstStyle/>
          <a:p>
            <a:fld id="{410AE54F-23DC-4F12-BEFD-8844AB808A4C}" type="datetimeFigureOut">
              <a:rPr lang="es-MX" smtClean="0"/>
              <a:t>20/08/2021</a:t>
            </a:fld>
            <a:endParaRPr lang="es-MX" dirty="0"/>
          </a:p>
        </p:txBody>
      </p:sp>
      <p:sp>
        <p:nvSpPr>
          <p:cNvPr id="5" name="Marcador de pie de página 4">
            <a:extLst>
              <a:ext uri="{FF2B5EF4-FFF2-40B4-BE49-F238E27FC236}">
                <a16:creationId xmlns:a16="http://schemas.microsoft.com/office/drawing/2014/main" id="{E3A90027-4A5C-4DD9-83CC-0B81E1B552ED}"/>
              </a:ext>
            </a:extLst>
          </p:cNvPr>
          <p:cNvSpPr>
            <a:spLocks noGrp="1"/>
          </p:cNvSpPr>
          <p:nvPr>
            <p:ph type="ftr" sz="quarter" idx="11"/>
          </p:nvPr>
        </p:nvSpPr>
        <p:spPr/>
        <p:txBody>
          <a:bodyPr/>
          <a:lstStyle/>
          <a:p>
            <a:endParaRPr lang="es-MX" dirty="0"/>
          </a:p>
        </p:txBody>
      </p:sp>
      <p:sp>
        <p:nvSpPr>
          <p:cNvPr id="6" name="Marcador de número de diapositiva 5">
            <a:extLst>
              <a:ext uri="{FF2B5EF4-FFF2-40B4-BE49-F238E27FC236}">
                <a16:creationId xmlns:a16="http://schemas.microsoft.com/office/drawing/2014/main" id="{A92B668B-8805-433B-8270-70C708139F5C}"/>
              </a:ext>
            </a:extLst>
          </p:cNvPr>
          <p:cNvSpPr>
            <a:spLocks noGrp="1"/>
          </p:cNvSpPr>
          <p:nvPr>
            <p:ph type="sldNum" sz="quarter" idx="12"/>
          </p:nvPr>
        </p:nvSpPr>
        <p:spPr/>
        <p:txBody>
          <a:bodyPr/>
          <a:lstStyle/>
          <a:p>
            <a:fld id="{9585F114-F232-4537-B1F5-5FC2571B933A}" type="slidenum">
              <a:rPr lang="es-MX" smtClean="0"/>
              <a:t>‹Nº›</a:t>
            </a:fld>
            <a:endParaRPr lang="es-MX" dirty="0"/>
          </a:p>
        </p:txBody>
      </p:sp>
    </p:spTree>
    <p:extLst>
      <p:ext uri="{BB962C8B-B14F-4D97-AF65-F5344CB8AC3E}">
        <p14:creationId xmlns:p14="http://schemas.microsoft.com/office/powerpoint/2010/main" val="15418500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FB06FC-C368-4DA2-B900-6574A37D57DB}"/>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FC6B58A2-F816-4B99-A2C6-79C4DF34DC23}"/>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39F1368E-7454-4131-82CB-5958C21D26EB}"/>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40151A32-2FA1-4997-9EF8-F96C83691D94}"/>
              </a:ext>
            </a:extLst>
          </p:cNvPr>
          <p:cNvSpPr>
            <a:spLocks noGrp="1"/>
          </p:cNvSpPr>
          <p:nvPr>
            <p:ph type="dt" sz="half" idx="10"/>
          </p:nvPr>
        </p:nvSpPr>
        <p:spPr/>
        <p:txBody>
          <a:bodyPr/>
          <a:lstStyle/>
          <a:p>
            <a:fld id="{410AE54F-23DC-4F12-BEFD-8844AB808A4C}" type="datetimeFigureOut">
              <a:rPr lang="es-MX" smtClean="0"/>
              <a:t>20/08/2021</a:t>
            </a:fld>
            <a:endParaRPr lang="es-MX" dirty="0"/>
          </a:p>
        </p:txBody>
      </p:sp>
      <p:sp>
        <p:nvSpPr>
          <p:cNvPr id="6" name="Marcador de pie de página 5">
            <a:extLst>
              <a:ext uri="{FF2B5EF4-FFF2-40B4-BE49-F238E27FC236}">
                <a16:creationId xmlns:a16="http://schemas.microsoft.com/office/drawing/2014/main" id="{7A3254D5-BA5B-48CA-929D-A92827074055}"/>
              </a:ext>
            </a:extLst>
          </p:cNvPr>
          <p:cNvSpPr>
            <a:spLocks noGrp="1"/>
          </p:cNvSpPr>
          <p:nvPr>
            <p:ph type="ftr" sz="quarter" idx="11"/>
          </p:nvPr>
        </p:nvSpPr>
        <p:spPr/>
        <p:txBody>
          <a:bodyPr/>
          <a:lstStyle/>
          <a:p>
            <a:endParaRPr lang="es-MX" dirty="0"/>
          </a:p>
        </p:txBody>
      </p:sp>
      <p:sp>
        <p:nvSpPr>
          <p:cNvPr id="7" name="Marcador de número de diapositiva 6">
            <a:extLst>
              <a:ext uri="{FF2B5EF4-FFF2-40B4-BE49-F238E27FC236}">
                <a16:creationId xmlns:a16="http://schemas.microsoft.com/office/drawing/2014/main" id="{4FF50A98-63D7-4181-A887-B0F858D9B95A}"/>
              </a:ext>
            </a:extLst>
          </p:cNvPr>
          <p:cNvSpPr>
            <a:spLocks noGrp="1"/>
          </p:cNvSpPr>
          <p:nvPr>
            <p:ph type="sldNum" sz="quarter" idx="12"/>
          </p:nvPr>
        </p:nvSpPr>
        <p:spPr/>
        <p:txBody>
          <a:bodyPr/>
          <a:lstStyle/>
          <a:p>
            <a:fld id="{9585F114-F232-4537-B1F5-5FC2571B933A}" type="slidenum">
              <a:rPr lang="es-MX" smtClean="0"/>
              <a:t>‹Nº›</a:t>
            </a:fld>
            <a:endParaRPr lang="es-MX" dirty="0"/>
          </a:p>
        </p:txBody>
      </p:sp>
    </p:spTree>
    <p:extLst>
      <p:ext uri="{BB962C8B-B14F-4D97-AF65-F5344CB8AC3E}">
        <p14:creationId xmlns:p14="http://schemas.microsoft.com/office/powerpoint/2010/main" val="2697867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9B47ECF-23D4-4839-BB9A-C4D4961EA5EC}"/>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DCF4A3C4-C890-48FF-86A1-031E13DCEBD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C287600F-732E-43E6-8805-266B93775F18}"/>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E5B0E216-3141-4A56-BFAA-ECA83C8CCC2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BFF5D492-D9A5-4648-97A9-46212B122F46}"/>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C53E6878-D403-4E16-82B5-0FA68C48DC1F}"/>
              </a:ext>
            </a:extLst>
          </p:cNvPr>
          <p:cNvSpPr>
            <a:spLocks noGrp="1"/>
          </p:cNvSpPr>
          <p:nvPr>
            <p:ph type="dt" sz="half" idx="10"/>
          </p:nvPr>
        </p:nvSpPr>
        <p:spPr/>
        <p:txBody>
          <a:bodyPr/>
          <a:lstStyle/>
          <a:p>
            <a:fld id="{410AE54F-23DC-4F12-BEFD-8844AB808A4C}" type="datetimeFigureOut">
              <a:rPr lang="es-MX" smtClean="0"/>
              <a:t>20/08/2021</a:t>
            </a:fld>
            <a:endParaRPr lang="es-MX" dirty="0"/>
          </a:p>
        </p:txBody>
      </p:sp>
      <p:sp>
        <p:nvSpPr>
          <p:cNvPr id="8" name="Marcador de pie de página 7">
            <a:extLst>
              <a:ext uri="{FF2B5EF4-FFF2-40B4-BE49-F238E27FC236}">
                <a16:creationId xmlns:a16="http://schemas.microsoft.com/office/drawing/2014/main" id="{A1E29805-8BC1-4B4A-9213-D7A59AAB7549}"/>
              </a:ext>
            </a:extLst>
          </p:cNvPr>
          <p:cNvSpPr>
            <a:spLocks noGrp="1"/>
          </p:cNvSpPr>
          <p:nvPr>
            <p:ph type="ftr" sz="quarter" idx="11"/>
          </p:nvPr>
        </p:nvSpPr>
        <p:spPr/>
        <p:txBody>
          <a:bodyPr/>
          <a:lstStyle/>
          <a:p>
            <a:endParaRPr lang="es-MX" dirty="0"/>
          </a:p>
        </p:txBody>
      </p:sp>
      <p:sp>
        <p:nvSpPr>
          <p:cNvPr id="9" name="Marcador de número de diapositiva 8">
            <a:extLst>
              <a:ext uri="{FF2B5EF4-FFF2-40B4-BE49-F238E27FC236}">
                <a16:creationId xmlns:a16="http://schemas.microsoft.com/office/drawing/2014/main" id="{E0F4EA8D-D8A0-423D-B396-0E761EA03A71}"/>
              </a:ext>
            </a:extLst>
          </p:cNvPr>
          <p:cNvSpPr>
            <a:spLocks noGrp="1"/>
          </p:cNvSpPr>
          <p:nvPr>
            <p:ph type="sldNum" sz="quarter" idx="12"/>
          </p:nvPr>
        </p:nvSpPr>
        <p:spPr/>
        <p:txBody>
          <a:bodyPr/>
          <a:lstStyle/>
          <a:p>
            <a:fld id="{9585F114-F232-4537-B1F5-5FC2571B933A}" type="slidenum">
              <a:rPr lang="es-MX" smtClean="0"/>
              <a:t>‹Nº›</a:t>
            </a:fld>
            <a:endParaRPr lang="es-MX" dirty="0"/>
          </a:p>
        </p:txBody>
      </p:sp>
    </p:spTree>
    <p:extLst>
      <p:ext uri="{BB962C8B-B14F-4D97-AF65-F5344CB8AC3E}">
        <p14:creationId xmlns:p14="http://schemas.microsoft.com/office/powerpoint/2010/main" val="3703845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1EF10F-EE6A-4CCA-80F8-19A30DA9376D}"/>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1D69D9AF-6EEC-4FD2-A020-FF4EDC05406C}"/>
              </a:ext>
            </a:extLst>
          </p:cNvPr>
          <p:cNvSpPr>
            <a:spLocks noGrp="1"/>
          </p:cNvSpPr>
          <p:nvPr>
            <p:ph type="dt" sz="half" idx="10"/>
          </p:nvPr>
        </p:nvSpPr>
        <p:spPr/>
        <p:txBody>
          <a:bodyPr/>
          <a:lstStyle/>
          <a:p>
            <a:fld id="{410AE54F-23DC-4F12-BEFD-8844AB808A4C}" type="datetimeFigureOut">
              <a:rPr lang="es-MX" smtClean="0"/>
              <a:t>20/08/2021</a:t>
            </a:fld>
            <a:endParaRPr lang="es-MX" dirty="0"/>
          </a:p>
        </p:txBody>
      </p:sp>
      <p:sp>
        <p:nvSpPr>
          <p:cNvPr id="4" name="Marcador de pie de página 3">
            <a:extLst>
              <a:ext uri="{FF2B5EF4-FFF2-40B4-BE49-F238E27FC236}">
                <a16:creationId xmlns:a16="http://schemas.microsoft.com/office/drawing/2014/main" id="{1536D423-0A49-47A5-8E32-EBA955DCF3F5}"/>
              </a:ext>
            </a:extLst>
          </p:cNvPr>
          <p:cNvSpPr>
            <a:spLocks noGrp="1"/>
          </p:cNvSpPr>
          <p:nvPr>
            <p:ph type="ftr" sz="quarter" idx="11"/>
          </p:nvPr>
        </p:nvSpPr>
        <p:spPr/>
        <p:txBody>
          <a:bodyPr/>
          <a:lstStyle/>
          <a:p>
            <a:endParaRPr lang="es-MX" dirty="0"/>
          </a:p>
        </p:txBody>
      </p:sp>
      <p:sp>
        <p:nvSpPr>
          <p:cNvPr id="5" name="Marcador de número de diapositiva 4">
            <a:extLst>
              <a:ext uri="{FF2B5EF4-FFF2-40B4-BE49-F238E27FC236}">
                <a16:creationId xmlns:a16="http://schemas.microsoft.com/office/drawing/2014/main" id="{0D39E4A1-3B27-4B75-B499-5A311B9B7E2B}"/>
              </a:ext>
            </a:extLst>
          </p:cNvPr>
          <p:cNvSpPr>
            <a:spLocks noGrp="1"/>
          </p:cNvSpPr>
          <p:nvPr>
            <p:ph type="sldNum" sz="quarter" idx="12"/>
          </p:nvPr>
        </p:nvSpPr>
        <p:spPr/>
        <p:txBody>
          <a:bodyPr/>
          <a:lstStyle/>
          <a:p>
            <a:fld id="{9585F114-F232-4537-B1F5-5FC2571B933A}" type="slidenum">
              <a:rPr lang="es-MX" smtClean="0"/>
              <a:t>‹Nº›</a:t>
            </a:fld>
            <a:endParaRPr lang="es-MX" dirty="0"/>
          </a:p>
        </p:txBody>
      </p:sp>
    </p:spTree>
    <p:extLst>
      <p:ext uri="{BB962C8B-B14F-4D97-AF65-F5344CB8AC3E}">
        <p14:creationId xmlns:p14="http://schemas.microsoft.com/office/powerpoint/2010/main" val="41278304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0DD6A9AB-6A45-424C-B12D-40578F934E86}"/>
              </a:ext>
            </a:extLst>
          </p:cNvPr>
          <p:cNvSpPr>
            <a:spLocks noGrp="1"/>
          </p:cNvSpPr>
          <p:nvPr>
            <p:ph type="dt" sz="half" idx="10"/>
          </p:nvPr>
        </p:nvSpPr>
        <p:spPr/>
        <p:txBody>
          <a:bodyPr/>
          <a:lstStyle/>
          <a:p>
            <a:fld id="{410AE54F-23DC-4F12-BEFD-8844AB808A4C}" type="datetimeFigureOut">
              <a:rPr lang="es-MX" smtClean="0"/>
              <a:t>20/08/2021</a:t>
            </a:fld>
            <a:endParaRPr lang="es-MX" dirty="0"/>
          </a:p>
        </p:txBody>
      </p:sp>
      <p:sp>
        <p:nvSpPr>
          <p:cNvPr id="3" name="Marcador de pie de página 2">
            <a:extLst>
              <a:ext uri="{FF2B5EF4-FFF2-40B4-BE49-F238E27FC236}">
                <a16:creationId xmlns:a16="http://schemas.microsoft.com/office/drawing/2014/main" id="{A2053F32-8B79-447B-984A-3FD9ACE35714}"/>
              </a:ext>
            </a:extLst>
          </p:cNvPr>
          <p:cNvSpPr>
            <a:spLocks noGrp="1"/>
          </p:cNvSpPr>
          <p:nvPr>
            <p:ph type="ftr" sz="quarter" idx="11"/>
          </p:nvPr>
        </p:nvSpPr>
        <p:spPr/>
        <p:txBody>
          <a:bodyPr/>
          <a:lstStyle/>
          <a:p>
            <a:endParaRPr lang="es-MX" dirty="0"/>
          </a:p>
        </p:txBody>
      </p:sp>
      <p:sp>
        <p:nvSpPr>
          <p:cNvPr id="4" name="Marcador de número de diapositiva 3">
            <a:extLst>
              <a:ext uri="{FF2B5EF4-FFF2-40B4-BE49-F238E27FC236}">
                <a16:creationId xmlns:a16="http://schemas.microsoft.com/office/drawing/2014/main" id="{EF2967AC-140E-42BC-893E-E3227B153173}"/>
              </a:ext>
            </a:extLst>
          </p:cNvPr>
          <p:cNvSpPr>
            <a:spLocks noGrp="1"/>
          </p:cNvSpPr>
          <p:nvPr>
            <p:ph type="sldNum" sz="quarter" idx="12"/>
          </p:nvPr>
        </p:nvSpPr>
        <p:spPr/>
        <p:txBody>
          <a:bodyPr/>
          <a:lstStyle/>
          <a:p>
            <a:fld id="{9585F114-F232-4537-B1F5-5FC2571B933A}" type="slidenum">
              <a:rPr lang="es-MX" smtClean="0"/>
              <a:t>‹Nº›</a:t>
            </a:fld>
            <a:endParaRPr lang="es-MX" dirty="0"/>
          </a:p>
        </p:txBody>
      </p:sp>
    </p:spTree>
    <p:extLst>
      <p:ext uri="{BB962C8B-B14F-4D97-AF65-F5344CB8AC3E}">
        <p14:creationId xmlns:p14="http://schemas.microsoft.com/office/powerpoint/2010/main" val="3159413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2B5C98-A212-41C4-B3DD-0C8566598324}"/>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43BBBB95-0624-4384-96FF-76AADB72038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8008DD37-173E-4287-AB8D-67FFA175A6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CADEB338-8A61-4B43-A27D-EDD4932B15B1}"/>
              </a:ext>
            </a:extLst>
          </p:cNvPr>
          <p:cNvSpPr>
            <a:spLocks noGrp="1"/>
          </p:cNvSpPr>
          <p:nvPr>
            <p:ph type="dt" sz="half" idx="10"/>
          </p:nvPr>
        </p:nvSpPr>
        <p:spPr/>
        <p:txBody>
          <a:bodyPr/>
          <a:lstStyle/>
          <a:p>
            <a:fld id="{410AE54F-23DC-4F12-BEFD-8844AB808A4C}" type="datetimeFigureOut">
              <a:rPr lang="es-MX" smtClean="0"/>
              <a:t>20/08/2021</a:t>
            </a:fld>
            <a:endParaRPr lang="es-MX" dirty="0"/>
          </a:p>
        </p:txBody>
      </p:sp>
      <p:sp>
        <p:nvSpPr>
          <p:cNvPr id="6" name="Marcador de pie de página 5">
            <a:extLst>
              <a:ext uri="{FF2B5EF4-FFF2-40B4-BE49-F238E27FC236}">
                <a16:creationId xmlns:a16="http://schemas.microsoft.com/office/drawing/2014/main" id="{9115F113-4FB8-4B8F-ABA3-EC8705257D13}"/>
              </a:ext>
            </a:extLst>
          </p:cNvPr>
          <p:cNvSpPr>
            <a:spLocks noGrp="1"/>
          </p:cNvSpPr>
          <p:nvPr>
            <p:ph type="ftr" sz="quarter" idx="11"/>
          </p:nvPr>
        </p:nvSpPr>
        <p:spPr/>
        <p:txBody>
          <a:bodyPr/>
          <a:lstStyle/>
          <a:p>
            <a:endParaRPr lang="es-MX" dirty="0"/>
          </a:p>
        </p:txBody>
      </p:sp>
      <p:sp>
        <p:nvSpPr>
          <p:cNvPr id="7" name="Marcador de número de diapositiva 6">
            <a:extLst>
              <a:ext uri="{FF2B5EF4-FFF2-40B4-BE49-F238E27FC236}">
                <a16:creationId xmlns:a16="http://schemas.microsoft.com/office/drawing/2014/main" id="{F59A5044-CD72-431F-A91B-2191BD40762C}"/>
              </a:ext>
            </a:extLst>
          </p:cNvPr>
          <p:cNvSpPr>
            <a:spLocks noGrp="1"/>
          </p:cNvSpPr>
          <p:nvPr>
            <p:ph type="sldNum" sz="quarter" idx="12"/>
          </p:nvPr>
        </p:nvSpPr>
        <p:spPr/>
        <p:txBody>
          <a:bodyPr/>
          <a:lstStyle/>
          <a:p>
            <a:fld id="{9585F114-F232-4537-B1F5-5FC2571B933A}" type="slidenum">
              <a:rPr lang="es-MX" smtClean="0"/>
              <a:t>‹Nº›</a:t>
            </a:fld>
            <a:endParaRPr lang="es-MX" dirty="0"/>
          </a:p>
        </p:txBody>
      </p:sp>
    </p:spTree>
    <p:extLst>
      <p:ext uri="{BB962C8B-B14F-4D97-AF65-F5344CB8AC3E}">
        <p14:creationId xmlns:p14="http://schemas.microsoft.com/office/powerpoint/2010/main" val="15216585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98C0558-3D0D-45D5-A511-A34AD0D3C49B}"/>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57ED6840-05F4-4852-BC96-275D1496FA1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dirty="0"/>
          </a:p>
        </p:txBody>
      </p:sp>
      <p:sp>
        <p:nvSpPr>
          <p:cNvPr id="4" name="Marcador de texto 3">
            <a:extLst>
              <a:ext uri="{FF2B5EF4-FFF2-40B4-BE49-F238E27FC236}">
                <a16:creationId xmlns:a16="http://schemas.microsoft.com/office/drawing/2014/main" id="{F231A807-7221-4E28-8836-88D682EFE0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A33277AE-2302-4024-BE96-70F9B4A15718}"/>
              </a:ext>
            </a:extLst>
          </p:cNvPr>
          <p:cNvSpPr>
            <a:spLocks noGrp="1"/>
          </p:cNvSpPr>
          <p:nvPr>
            <p:ph type="dt" sz="half" idx="10"/>
          </p:nvPr>
        </p:nvSpPr>
        <p:spPr/>
        <p:txBody>
          <a:bodyPr/>
          <a:lstStyle/>
          <a:p>
            <a:fld id="{410AE54F-23DC-4F12-BEFD-8844AB808A4C}" type="datetimeFigureOut">
              <a:rPr lang="es-MX" smtClean="0"/>
              <a:t>20/08/2021</a:t>
            </a:fld>
            <a:endParaRPr lang="es-MX" dirty="0"/>
          </a:p>
        </p:txBody>
      </p:sp>
      <p:sp>
        <p:nvSpPr>
          <p:cNvPr id="6" name="Marcador de pie de página 5">
            <a:extLst>
              <a:ext uri="{FF2B5EF4-FFF2-40B4-BE49-F238E27FC236}">
                <a16:creationId xmlns:a16="http://schemas.microsoft.com/office/drawing/2014/main" id="{68D2604E-1878-475C-BFCF-CDA49CD0F92A}"/>
              </a:ext>
            </a:extLst>
          </p:cNvPr>
          <p:cNvSpPr>
            <a:spLocks noGrp="1"/>
          </p:cNvSpPr>
          <p:nvPr>
            <p:ph type="ftr" sz="quarter" idx="11"/>
          </p:nvPr>
        </p:nvSpPr>
        <p:spPr/>
        <p:txBody>
          <a:bodyPr/>
          <a:lstStyle/>
          <a:p>
            <a:endParaRPr lang="es-MX" dirty="0"/>
          </a:p>
        </p:txBody>
      </p:sp>
      <p:sp>
        <p:nvSpPr>
          <p:cNvPr id="7" name="Marcador de número de diapositiva 6">
            <a:extLst>
              <a:ext uri="{FF2B5EF4-FFF2-40B4-BE49-F238E27FC236}">
                <a16:creationId xmlns:a16="http://schemas.microsoft.com/office/drawing/2014/main" id="{A81F194A-0E6E-42D8-9EB2-5053F5BEC596}"/>
              </a:ext>
            </a:extLst>
          </p:cNvPr>
          <p:cNvSpPr>
            <a:spLocks noGrp="1"/>
          </p:cNvSpPr>
          <p:nvPr>
            <p:ph type="sldNum" sz="quarter" idx="12"/>
          </p:nvPr>
        </p:nvSpPr>
        <p:spPr/>
        <p:txBody>
          <a:bodyPr/>
          <a:lstStyle/>
          <a:p>
            <a:fld id="{9585F114-F232-4537-B1F5-5FC2571B933A}" type="slidenum">
              <a:rPr lang="es-MX" smtClean="0"/>
              <a:t>‹Nº›</a:t>
            </a:fld>
            <a:endParaRPr lang="es-MX" dirty="0"/>
          </a:p>
        </p:txBody>
      </p:sp>
    </p:spTree>
    <p:extLst>
      <p:ext uri="{BB962C8B-B14F-4D97-AF65-F5344CB8AC3E}">
        <p14:creationId xmlns:p14="http://schemas.microsoft.com/office/powerpoint/2010/main" val="3286886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7EAF0C82-7D8C-4E75-A7D8-44ED82629AE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E42E2084-2928-4FC6-9CDC-511D92E0474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04E2E750-C980-4E05-968F-59A2C83B75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0AE54F-23DC-4F12-BEFD-8844AB808A4C}" type="datetimeFigureOut">
              <a:rPr lang="es-MX" smtClean="0"/>
              <a:t>20/08/2021</a:t>
            </a:fld>
            <a:endParaRPr lang="es-MX" dirty="0"/>
          </a:p>
        </p:txBody>
      </p:sp>
      <p:sp>
        <p:nvSpPr>
          <p:cNvPr id="5" name="Marcador de pie de página 4">
            <a:extLst>
              <a:ext uri="{FF2B5EF4-FFF2-40B4-BE49-F238E27FC236}">
                <a16:creationId xmlns:a16="http://schemas.microsoft.com/office/drawing/2014/main" id="{F088FE9F-B4F8-4B42-9FD2-1ECC7710D5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dirty="0"/>
          </a:p>
        </p:txBody>
      </p:sp>
      <p:sp>
        <p:nvSpPr>
          <p:cNvPr id="6" name="Marcador de número de diapositiva 5">
            <a:extLst>
              <a:ext uri="{FF2B5EF4-FFF2-40B4-BE49-F238E27FC236}">
                <a16:creationId xmlns:a16="http://schemas.microsoft.com/office/drawing/2014/main" id="{F48CF7F7-2667-451E-A6E4-BB335893FF2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85F114-F232-4537-B1F5-5FC2571B933A}" type="slidenum">
              <a:rPr lang="es-MX" smtClean="0"/>
              <a:t>‹Nº›</a:t>
            </a:fld>
            <a:endParaRPr lang="es-MX" dirty="0"/>
          </a:p>
        </p:txBody>
      </p:sp>
    </p:spTree>
    <p:extLst>
      <p:ext uri="{BB962C8B-B14F-4D97-AF65-F5344CB8AC3E}">
        <p14:creationId xmlns:p14="http://schemas.microsoft.com/office/powerpoint/2010/main" val="29203082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www.femsa.com/es/unidades-de-negocio/coca-cola-femsa/" TargetMode="External"/><Relationship Id="rId2" Type="http://schemas.openxmlformats.org/officeDocument/2006/relationships/hyperlink" Target="https://informeanual.femsa.com/" TargetMode="External"/><Relationship Id="rId1" Type="http://schemas.openxmlformats.org/officeDocument/2006/relationships/slideLayout" Target="../slideLayouts/slideLayout2.xml"/><Relationship Id="rId6" Type="http://schemas.openxmlformats.org/officeDocument/2006/relationships/hyperlink" Target="https://coca-colafemsa.com/acerca-de/somos-kof/mision-vision-y-valores/" TargetMode="External"/><Relationship Id="rId5" Type="http://schemas.openxmlformats.org/officeDocument/2006/relationships/hyperlink" Target="https://coca-colafemsa.com/acerca-de/somos-kof/nuestra-estrategia/" TargetMode="External"/><Relationship Id="rId4" Type="http://schemas.openxmlformats.org/officeDocument/2006/relationships/hyperlink" Target="https://www.revistaialimentos.com/certificacion-iso9001-22000-pas220-para-coca-cola/#:~:text=Las%20seis%20plantas%20embotelladoras%20de,en%2024%20meses%20de%20gesti%C3%B3n"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39" name="Freeform: Shape 138">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useBgFill="1">
        <p:nvSpPr>
          <p:cNvPr id="141" name="Freeform: Shape 140">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606DBEF8-5E1F-4720-9726-DE89E4FA21FE}"/>
              </a:ext>
            </a:extLst>
          </p:cNvPr>
          <p:cNvSpPr>
            <a:spLocks noGrp="1"/>
          </p:cNvSpPr>
          <p:nvPr>
            <p:ph type="ctrTitle"/>
          </p:nvPr>
        </p:nvSpPr>
        <p:spPr>
          <a:xfrm>
            <a:off x="477981" y="1122363"/>
            <a:ext cx="4023360" cy="3204134"/>
          </a:xfrm>
        </p:spPr>
        <p:txBody>
          <a:bodyPr anchor="b">
            <a:normAutofit/>
          </a:bodyPr>
          <a:lstStyle/>
          <a:p>
            <a:pPr algn="l"/>
            <a:r>
              <a:rPr lang="es-ES" sz="4100" dirty="0"/>
              <a:t>PROYECTO FINAL: SISTEMAS DE GESTIÓN DE LA CALIDAD DE LA EMPRESA FEMSA</a:t>
            </a:r>
            <a:endParaRPr lang="es-MX" sz="4100" dirty="0"/>
          </a:p>
        </p:txBody>
      </p:sp>
      <p:sp>
        <p:nvSpPr>
          <p:cNvPr id="3" name="Subtítulo 2">
            <a:extLst>
              <a:ext uri="{FF2B5EF4-FFF2-40B4-BE49-F238E27FC236}">
                <a16:creationId xmlns:a16="http://schemas.microsoft.com/office/drawing/2014/main" id="{6F9780ED-C916-4F61-BC19-77B974C49779}"/>
              </a:ext>
            </a:extLst>
          </p:cNvPr>
          <p:cNvSpPr>
            <a:spLocks noGrp="1"/>
          </p:cNvSpPr>
          <p:nvPr>
            <p:ph type="subTitle" idx="1"/>
          </p:nvPr>
        </p:nvSpPr>
        <p:spPr>
          <a:xfrm>
            <a:off x="477981" y="4872922"/>
            <a:ext cx="3933306" cy="1208141"/>
          </a:xfrm>
        </p:spPr>
        <p:txBody>
          <a:bodyPr>
            <a:normAutofit/>
          </a:bodyPr>
          <a:lstStyle/>
          <a:p>
            <a:pPr algn="l"/>
            <a:r>
              <a:rPr lang="es-ES" sz="2000" b="1" dirty="0">
                <a:latin typeface="Montserrat"/>
              </a:rPr>
              <a:t>Especialidad en Sistemas de Calidad</a:t>
            </a:r>
          </a:p>
        </p:txBody>
      </p:sp>
      <p:sp>
        <p:nvSpPr>
          <p:cNvPr id="143" name="Rectangle 14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45" name="Rectangle 14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1028" name="Picture 4" descr="TÉRMINOS Y CONDICIONES – UAG Store">
            <a:extLst>
              <a:ext uri="{FF2B5EF4-FFF2-40B4-BE49-F238E27FC236}">
                <a16:creationId xmlns:a16="http://schemas.microsoft.com/office/drawing/2014/main" id="{FEE058B4-6085-4F49-BFA9-509B3B4CC12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112515" y="1086149"/>
            <a:ext cx="6408836" cy="3460771"/>
          </a:xfrm>
          <a:prstGeom prst="rect">
            <a:avLst/>
          </a:prstGeom>
          <a:noFill/>
          <a:extLst>
            <a:ext uri="{909E8E84-426E-40DD-AFC4-6F175D3DCCD1}">
              <a14:hiddenFill xmlns:a14="http://schemas.microsoft.com/office/drawing/2010/main">
                <a:solidFill>
                  <a:srgbClr val="FFFFFF"/>
                </a:solidFill>
              </a14:hiddenFill>
            </a:ext>
          </a:extLst>
        </p:spPr>
      </p:pic>
      <p:sp>
        <p:nvSpPr>
          <p:cNvPr id="4" name="CuadroTexto 3">
            <a:extLst>
              <a:ext uri="{FF2B5EF4-FFF2-40B4-BE49-F238E27FC236}">
                <a16:creationId xmlns:a16="http://schemas.microsoft.com/office/drawing/2014/main" id="{4BD1D643-1E2D-4338-B3A0-71F8E3665030}"/>
              </a:ext>
            </a:extLst>
          </p:cNvPr>
          <p:cNvSpPr txBox="1"/>
          <p:nvPr/>
        </p:nvSpPr>
        <p:spPr>
          <a:xfrm>
            <a:off x="6064546" y="4488131"/>
            <a:ext cx="5456805" cy="1831271"/>
          </a:xfrm>
          <a:prstGeom prst="rect">
            <a:avLst/>
          </a:prstGeom>
          <a:noFill/>
        </p:spPr>
        <p:txBody>
          <a:bodyPr wrap="square" rtlCol="0">
            <a:spAutoFit/>
          </a:bodyPr>
          <a:lstStyle/>
          <a:p>
            <a:pPr>
              <a:spcAft>
                <a:spcPts val="600"/>
              </a:spcAft>
            </a:pPr>
            <a:r>
              <a:rPr lang="es-ES" sz="1400" b="1" dirty="0">
                <a:ln w="76200"/>
                <a:effectLst>
                  <a:outerShdw blurRad="38100" dist="25400" dir="5400000" algn="ctr" rotWithShape="0">
                    <a:srgbClr val="6E747A">
                      <a:alpha val="43000"/>
                    </a:srgbClr>
                  </a:outerShdw>
                </a:effectLst>
                <a:latin typeface="Montserrat"/>
              </a:rPr>
              <a:t>EQUIPO #5	</a:t>
            </a:r>
          </a:p>
          <a:p>
            <a:pPr>
              <a:spcAft>
                <a:spcPts val="600"/>
              </a:spcAft>
            </a:pPr>
            <a:r>
              <a:rPr lang="es-ES" sz="1400" b="1" dirty="0">
                <a:ln w="76200"/>
                <a:effectLst>
                  <a:outerShdw blurRad="38100" dist="25400" dir="5400000" algn="ctr" rotWithShape="0">
                    <a:srgbClr val="6E747A">
                      <a:alpha val="43000"/>
                    </a:srgbClr>
                  </a:outerShdw>
                </a:effectLst>
                <a:latin typeface="Montserrat"/>
              </a:rPr>
              <a:t>Conformado por:</a:t>
            </a:r>
          </a:p>
          <a:p>
            <a:pPr>
              <a:spcAft>
                <a:spcPts val="600"/>
              </a:spcAft>
            </a:pPr>
            <a:r>
              <a:rPr lang="es-ES" sz="1400" b="1" dirty="0">
                <a:ln w="76200"/>
                <a:effectLst>
                  <a:outerShdw blurRad="38100" dist="25400" dir="5400000" algn="ctr" rotWithShape="0">
                    <a:srgbClr val="6E747A">
                      <a:alpha val="43000"/>
                    </a:srgbClr>
                  </a:outerShdw>
                </a:effectLst>
                <a:latin typeface="Montserrat"/>
              </a:rPr>
              <a:t>Alumno: 		GERARDO GUILLEN PEDRERO</a:t>
            </a:r>
          </a:p>
          <a:p>
            <a:pPr>
              <a:spcAft>
                <a:spcPts val="600"/>
              </a:spcAft>
            </a:pPr>
            <a:r>
              <a:rPr lang="es-ES" sz="1400" b="1" dirty="0">
                <a:ln w="76200"/>
                <a:effectLst>
                  <a:outerShdw blurRad="38100" dist="25400" dir="5400000" algn="ctr" rotWithShape="0">
                    <a:srgbClr val="6E747A">
                      <a:alpha val="43000"/>
                    </a:srgbClr>
                  </a:outerShdw>
                </a:effectLst>
                <a:latin typeface="Montserrat"/>
              </a:rPr>
              <a:t>Alumno: 		GERMAN ABOYTES MANZO</a:t>
            </a:r>
          </a:p>
          <a:p>
            <a:pPr>
              <a:spcAft>
                <a:spcPts val="600"/>
              </a:spcAft>
            </a:pPr>
            <a:r>
              <a:rPr lang="es-ES" sz="1400" b="1" dirty="0">
                <a:ln w="76200"/>
                <a:effectLst>
                  <a:outerShdw blurRad="38100" dist="25400" dir="5400000" algn="ctr" rotWithShape="0">
                    <a:srgbClr val="6E747A">
                      <a:alpha val="43000"/>
                    </a:srgbClr>
                  </a:outerShdw>
                </a:effectLst>
                <a:latin typeface="Montserrat"/>
              </a:rPr>
              <a:t>Catedrático: 	JOSÉ MANUEL MURO MARTINEZ</a:t>
            </a:r>
          </a:p>
          <a:p>
            <a:pPr>
              <a:spcAft>
                <a:spcPts val="600"/>
              </a:spcAft>
            </a:pPr>
            <a:endParaRPr lang="es-MX" dirty="0"/>
          </a:p>
        </p:txBody>
      </p:sp>
      <p:sp>
        <p:nvSpPr>
          <p:cNvPr id="5" name="CuadroTexto 4">
            <a:extLst>
              <a:ext uri="{FF2B5EF4-FFF2-40B4-BE49-F238E27FC236}">
                <a16:creationId xmlns:a16="http://schemas.microsoft.com/office/drawing/2014/main" id="{6A983C9A-6579-4EA0-91FA-E19D61907087}"/>
              </a:ext>
            </a:extLst>
          </p:cNvPr>
          <p:cNvSpPr txBox="1"/>
          <p:nvPr/>
        </p:nvSpPr>
        <p:spPr>
          <a:xfrm>
            <a:off x="259359" y="6185952"/>
            <a:ext cx="11668684" cy="723275"/>
          </a:xfrm>
          <a:prstGeom prst="rect">
            <a:avLst/>
          </a:prstGeom>
          <a:noFill/>
        </p:spPr>
        <p:txBody>
          <a:bodyPr wrap="square" rtlCol="0">
            <a:spAutoFit/>
          </a:bodyPr>
          <a:lstStyle/>
          <a:p>
            <a:pPr>
              <a:spcAft>
                <a:spcPts val="600"/>
              </a:spcAft>
            </a:pPr>
            <a:r>
              <a:rPr lang="es-MX" b="1" dirty="0">
                <a:ln w="38100"/>
                <a:effectLst>
                  <a:outerShdw blurRad="38100" dist="25400" dir="5400000" algn="ctr" rotWithShape="0">
                    <a:srgbClr val="6E747A">
                      <a:alpha val="43000"/>
                    </a:srgbClr>
                  </a:outerShdw>
                </a:effectLst>
                <a:latin typeface="Montserrat"/>
                <a:ea typeface="Calibri" panose="020F0502020204030204" pitchFamily="34" charset="0"/>
                <a:cs typeface="Times New Roman" panose="02020603050405020304" pitchFamily="18" charset="0"/>
              </a:rPr>
              <a:t>Guadalajara, México 									Agosto. 2021</a:t>
            </a:r>
          </a:p>
          <a:p>
            <a:pPr>
              <a:spcAft>
                <a:spcPts val="600"/>
              </a:spcAft>
            </a:pPr>
            <a:endParaRPr lang="es-MX" dirty="0"/>
          </a:p>
        </p:txBody>
      </p:sp>
    </p:spTree>
    <p:extLst>
      <p:ext uri="{BB962C8B-B14F-4D97-AF65-F5344CB8AC3E}">
        <p14:creationId xmlns:p14="http://schemas.microsoft.com/office/powerpoint/2010/main" val="36153844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7AE8A742-9069-4096-8BEF-6C4E5AB5CACB}"/>
              </a:ext>
            </a:extLst>
          </p:cNvPr>
          <p:cNvSpPr>
            <a:spLocks noGrp="1"/>
          </p:cNvSpPr>
          <p:nvPr>
            <p:ph type="title"/>
          </p:nvPr>
        </p:nvSpPr>
        <p:spPr>
          <a:xfrm>
            <a:off x="808638" y="386930"/>
            <a:ext cx="9236700" cy="1188950"/>
          </a:xfrm>
        </p:spPr>
        <p:txBody>
          <a:bodyPr anchor="b">
            <a:noAutofit/>
          </a:bodyPr>
          <a:lstStyle/>
          <a:p>
            <a:r>
              <a:rPr lang="es-ES" dirty="0">
                <a:latin typeface="Modern Love" panose="04090805081005020601" pitchFamily="82" charset="0"/>
              </a:rPr>
              <a:t>El Centro de Excelencia Comercial </a:t>
            </a:r>
            <a:endParaRPr lang="es-MX" dirty="0">
              <a:latin typeface="Modern Love" panose="04090805081005020601" pitchFamily="82" charset="0"/>
            </a:endParaRPr>
          </a:p>
        </p:txBody>
      </p:sp>
      <p:grpSp>
        <p:nvGrpSpPr>
          <p:cNvPr id="27" name="Group 26">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28" name="Rectangle 27">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Rectangle 30">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5169BFA2-C18A-4CF5-91FC-223AB94CF95C}"/>
              </a:ext>
            </a:extLst>
          </p:cNvPr>
          <p:cNvSpPr>
            <a:spLocks noGrp="1"/>
          </p:cNvSpPr>
          <p:nvPr>
            <p:ph idx="1"/>
          </p:nvPr>
        </p:nvSpPr>
        <p:spPr>
          <a:xfrm>
            <a:off x="793660" y="2203079"/>
            <a:ext cx="10143668" cy="3831961"/>
          </a:xfrm>
        </p:spPr>
        <p:txBody>
          <a:bodyPr anchor="ctr">
            <a:normAutofit lnSpcReduction="10000"/>
          </a:bodyPr>
          <a:lstStyle/>
          <a:p>
            <a:pPr marL="0" indent="0">
              <a:buNone/>
            </a:pPr>
            <a:r>
              <a:rPr lang="es-MX" sz="1600" dirty="0">
                <a:latin typeface="Montserrat"/>
                <a:ea typeface="Calibri" panose="020F0502020204030204" pitchFamily="34" charset="0"/>
              </a:rPr>
              <a:t>M</a:t>
            </a:r>
            <a:r>
              <a:rPr lang="es-MX" sz="1600" dirty="0">
                <a:effectLst/>
                <a:latin typeface="Montserrat"/>
                <a:ea typeface="Calibri" panose="020F0502020204030204" pitchFamily="34" charset="0"/>
              </a:rPr>
              <a:t>ejora los procesos comerciales de la compañía, además de robustecer capacidades comerciales, por ejemplo:</a:t>
            </a:r>
          </a:p>
          <a:p>
            <a:pPr marL="342900" lvl="0" indent="-342900">
              <a:buFont typeface="Symbol" panose="05050102010706020507" pitchFamily="18" charset="2"/>
              <a:buChar char=""/>
            </a:pPr>
            <a:r>
              <a:rPr lang="es-MX" sz="1600" dirty="0">
                <a:effectLst/>
                <a:latin typeface="Montserrat"/>
                <a:ea typeface="Calibri" panose="020F0502020204030204" pitchFamily="34" charset="0"/>
                <a:cs typeface="Times New Roman" panose="02020603050405020304" pitchFamily="18" charset="0"/>
              </a:rPr>
              <a:t>Segmentando mercado para ofrecer la mejor propuesta de valor a clientes y consumidores.</a:t>
            </a:r>
          </a:p>
          <a:p>
            <a:pPr marL="342900" lvl="0" indent="-342900">
              <a:buFont typeface="Symbol" panose="05050102010706020507" pitchFamily="18" charset="2"/>
              <a:buChar char=""/>
            </a:pPr>
            <a:r>
              <a:rPr lang="es-MX" sz="1600" dirty="0">
                <a:effectLst/>
                <a:latin typeface="Montserrat"/>
                <a:ea typeface="Calibri" panose="020F0502020204030204" pitchFamily="34" charset="0"/>
                <a:cs typeface="Times New Roman" panose="02020603050405020304" pitchFamily="18" charset="0"/>
              </a:rPr>
              <a:t>Gestionando de crecimiento de ingresos, que incluyen portafolio, precios y promociones.</a:t>
            </a:r>
          </a:p>
          <a:p>
            <a:pPr marL="342900" lvl="0" indent="-342900">
              <a:buFont typeface="Symbol" panose="05050102010706020507" pitchFamily="18" charset="2"/>
              <a:buChar char=""/>
            </a:pPr>
            <a:r>
              <a:rPr lang="es-MX" sz="1600" dirty="0">
                <a:effectLst/>
                <a:latin typeface="Montserrat"/>
                <a:ea typeface="Calibri" panose="020F0502020204030204" pitchFamily="34" charset="0"/>
                <a:cs typeface="Times New Roman" panose="02020603050405020304" pitchFamily="18" charset="0"/>
              </a:rPr>
              <a:t>Planeando la demanda para garantizar que nuestros productos cumplan con las expectativas de los mercados que atendemos.</a:t>
            </a:r>
          </a:p>
          <a:p>
            <a:pPr marL="342900" lvl="0" indent="-342900">
              <a:buFont typeface="Symbol" panose="05050102010706020507" pitchFamily="18" charset="2"/>
              <a:buChar char=""/>
            </a:pPr>
            <a:r>
              <a:rPr lang="es-MX" sz="1600" dirty="0">
                <a:effectLst/>
                <a:latin typeface="Montserrat"/>
                <a:ea typeface="Calibri" panose="020F0502020204030204" pitchFamily="34" charset="0"/>
                <a:cs typeface="Times New Roman" panose="02020603050405020304" pitchFamily="18" charset="0"/>
              </a:rPr>
              <a:t>Ejecuta comercialmente para que les asegure a los clientes y consumidores un portafolio con la mejor presentación.</a:t>
            </a:r>
          </a:p>
          <a:p>
            <a:pPr marL="342900" lvl="0" indent="-342900">
              <a:buFont typeface="Symbol" panose="05050102010706020507" pitchFamily="18" charset="2"/>
              <a:buChar char=""/>
            </a:pPr>
            <a:r>
              <a:rPr lang="es-MX" sz="1600" dirty="0">
                <a:effectLst/>
                <a:latin typeface="Montserrat"/>
                <a:ea typeface="Calibri" panose="020F0502020204030204" pitchFamily="34" charset="0"/>
                <a:cs typeface="Times New Roman" panose="02020603050405020304" pitchFamily="18" charset="0"/>
              </a:rPr>
              <a:t>Rutas de distribución para atender a nuestros clientes de la manera más eficiente y rentable, de acuerdo con sus necesidades de servicio.</a:t>
            </a:r>
          </a:p>
          <a:p>
            <a:pPr marL="342900" lvl="0" indent="-342900">
              <a:buFont typeface="Symbol" panose="05050102010706020507" pitchFamily="18" charset="2"/>
              <a:buChar char=""/>
            </a:pPr>
            <a:r>
              <a:rPr lang="es-MX" sz="1600" dirty="0">
                <a:effectLst/>
                <a:latin typeface="Montserrat"/>
                <a:ea typeface="Calibri" panose="020F0502020204030204" pitchFamily="34" charset="0"/>
                <a:cs typeface="Times New Roman" panose="02020603050405020304" pitchFamily="18" charset="0"/>
              </a:rPr>
              <a:t>Servicio al cliente que nos permita construir relaciones sólidas y de largo plazo con nuestros clientes.</a:t>
            </a:r>
          </a:p>
          <a:p>
            <a:pPr marL="342900" lvl="0" indent="-342900">
              <a:buFont typeface="Symbol" panose="05050102010706020507" pitchFamily="18" charset="2"/>
              <a:buChar char=""/>
            </a:pPr>
            <a:r>
              <a:rPr lang="es-MX" sz="1600" dirty="0">
                <a:effectLst/>
                <a:latin typeface="Montserrat"/>
                <a:ea typeface="Calibri" panose="020F0502020204030204" pitchFamily="34" charset="0"/>
                <a:cs typeface="Times New Roman" panose="02020603050405020304" pitchFamily="18" charset="0"/>
              </a:rPr>
              <a:t>Analítica comercial y gestión de datos que generen una información sólida para transformarla en estrategias ganadoras.</a:t>
            </a:r>
          </a:p>
          <a:p>
            <a:pPr marL="342900" lvl="0" indent="-342900">
              <a:spcAft>
                <a:spcPts val="800"/>
              </a:spcAft>
              <a:buFont typeface="Symbol" panose="05050102010706020507" pitchFamily="18" charset="2"/>
              <a:buChar char=""/>
            </a:pPr>
            <a:r>
              <a:rPr lang="es-MX" sz="1600" dirty="0">
                <a:effectLst/>
                <a:latin typeface="Montserrat"/>
                <a:ea typeface="Calibri" panose="020F0502020204030204" pitchFamily="34" charset="0"/>
                <a:cs typeface="Times New Roman" panose="02020603050405020304" pitchFamily="18" charset="0"/>
              </a:rPr>
              <a:t>Tecnologías y facilitadores digitales para desarrollar soluciones innovadoras, con tecnología de punta, que apoyen nuestras operaciones y mejoren la experiencia de clientes y consumidores.</a:t>
            </a:r>
            <a:endParaRPr lang="es-MX" sz="1600" dirty="0">
              <a:effectLst/>
              <a:latin typeface="Arial" panose="020B0604020202020204" pitchFamily="34" charset="0"/>
              <a:ea typeface="Calibri" panose="020F0502020204030204" pitchFamily="34" charset="0"/>
            </a:endParaRPr>
          </a:p>
        </p:txBody>
      </p:sp>
    </p:spTree>
    <p:extLst>
      <p:ext uri="{BB962C8B-B14F-4D97-AF65-F5344CB8AC3E}">
        <p14:creationId xmlns:p14="http://schemas.microsoft.com/office/powerpoint/2010/main" val="20503248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2" name="Rectangle 91">
            <a:extLst>
              <a:ext uri="{FF2B5EF4-FFF2-40B4-BE49-F238E27FC236}">
                <a16:creationId xmlns:a16="http://schemas.microsoft.com/office/drawing/2014/main" id="{117AB3D3-3C9C-4DED-809A-78734805B8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7DBF477B-1FFE-43E3-94E5-C943650622AF}"/>
              </a:ext>
            </a:extLst>
          </p:cNvPr>
          <p:cNvSpPr>
            <a:spLocks noGrp="1"/>
          </p:cNvSpPr>
          <p:nvPr>
            <p:ph type="title"/>
          </p:nvPr>
        </p:nvSpPr>
        <p:spPr>
          <a:xfrm>
            <a:off x="793662" y="386930"/>
            <a:ext cx="10066122" cy="1298448"/>
          </a:xfrm>
        </p:spPr>
        <p:txBody>
          <a:bodyPr anchor="b">
            <a:normAutofit/>
          </a:bodyPr>
          <a:lstStyle/>
          <a:p>
            <a:pPr algn="ctr"/>
            <a:r>
              <a:rPr lang="es-ES" sz="4800" dirty="0">
                <a:latin typeface="Modern Love" panose="04090805081005020601" pitchFamily="82" charset="0"/>
              </a:rPr>
              <a:t>Cadena de suministro</a:t>
            </a:r>
          </a:p>
        </p:txBody>
      </p:sp>
      <p:sp>
        <p:nvSpPr>
          <p:cNvPr id="94" name="Rectangle 93">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Imagen 8" descr="Diagrama&#10;&#10;Descripción generada automáticamente">
            <a:extLst>
              <a:ext uri="{FF2B5EF4-FFF2-40B4-BE49-F238E27FC236}">
                <a16:creationId xmlns:a16="http://schemas.microsoft.com/office/drawing/2014/main" id="{8F5F526E-38C2-4F28-81E0-07824F590311}"/>
              </a:ext>
            </a:extLst>
          </p:cNvPr>
          <p:cNvPicPr>
            <a:picLocks noChangeAspect="1"/>
          </p:cNvPicPr>
          <p:nvPr/>
        </p:nvPicPr>
        <p:blipFill rotWithShape="1">
          <a:blip r:embed="rId2"/>
          <a:srcRect l="4323" r="-3" b="-3"/>
          <a:stretch/>
        </p:blipFill>
        <p:spPr>
          <a:xfrm>
            <a:off x="5911532" y="2484255"/>
            <a:ext cx="5150277" cy="3714244"/>
          </a:xfrm>
          <a:prstGeom prst="rect">
            <a:avLst/>
          </a:prstGeom>
        </p:spPr>
      </p:pic>
      <p:sp>
        <p:nvSpPr>
          <p:cNvPr id="98" name="Rectangle 97">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5" name="Marcador de contenido 2">
            <a:extLst>
              <a:ext uri="{FF2B5EF4-FFF2-40B4-BE49-F238E27FC236}">
                <a16:creationId xmlns:a16="http://schemas.microsoft.com/office/drawing/2014/main" id="{A39C20FF-4D36-4C26-A06C-BDEFCC32ED51}"/>
              </a:ext>
            </a:extLst>
          </p:cNvPr>
          <p:cNvGraphicFramePr>
            <a:graphicFrameLocks noGrp="1"/>
          </p:cNvGraphicFramePr>
          <p:nvPr>
            <p:ph idx="1"/>
            <p:extLst>
              <p:ext uri="{D42A27DB-BD31-4B8C-83A1-F6EECF244321}">
                <p14:modId xmlns:p14="http://schemas.microsoft.com/office/powerpoint/2010/main" val="121587091"/>
              </p:ext>
            </p:extLst>
          </p:nvPr>
        </p:nvGraphicFramePr>
        <p:xfrm>
          <a:off x="793661" y="2599509"/>
          <a:ext cx="4530898" cy="36394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562188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FE43DE2-7CEB-4625-A82D-6C342987EF8C}"/>
              </a:ext>
            </a:extLst>
          </p:cNvPr>
          <p:cNvSpPr>
            <a:spLocks noGrp="1"/>
          </p:cNvSpPr>
          <p:nvPr>
            <p:ph type="title"/>
          </p:nvPr>
        </p:nvSpPr>
        <p:spPr>
          <a:xfrm>
            <a:off x="589560" y="856180"/>
            <a:ext cx="4560584" cy="1128068"/>
          </a:xfrm>
        </p:spPr>
        <p:txBody>
          <a:bodyPr anchor="ctr">
            <a:normAutofit/>
          </a:bodyPr>
          <a:lstStyle/>
          <a:p>
            <a:pPr algn="ctr"/>
            <a:r>
              <a:rPr lang="es-MX" sz="4000" dirty="0">
                <a:latin typeface="Modern Love" panose="04090805081005020601" pitchFamily="82" charset="0"/>
              </a:rPr>
              <a:t>Finanzas</a:t>
            </a:r>
          </a:p>
        </p:txBody>
      </p:sp>
      <p:grpSp>
        <p:nvGrpSpPr>
          <p:cNvPr id="21" name="Group 20">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22" name="Rectangle 2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F03A6849-80EB-4E32-A873-2267226C3A0D}"/>
              </a:ext>
            </a:extLst>
          </p:cNvPr>
          <p:cNvSpPr>
            <a:spLocks noGrp="1"/>
          </p:cNvSpPr>
          <p:nvPr>
            <p:ph idx="1"/>
          </p:nvPr>
        </p:nvSpPr>
        <p:spPr>
          <a:xfrm>
            <a:off x="590719" y="2330505"/>
            <a:ext cx="4559425" cy="3979585"/>
          </a:xfrm>
        </p:spPr>
        <p:txBody>
          <a:bodyPr anchor="ctr">
            <a:normAutofit fontScale="92500" lnSpcReduction="20000"/>
          </a:bodyPr>
          <a:lstStyle/>
          <a:p>
            <a:pPr marL="0" indent="0">
              <a:spcAft>
                <a:spcPts val="800"/>
              </a:spcAft>
              <a:buNone/>
            </a:pPr>
            <a:r>
              <a:rPr lang="es-MX" sz="1400" dirty="0">
                <a:latin typeface="Montserrat"/>
                <a:ea typeface="Calibri" panose="020F0502020204030204" pitchFamily="34" charset="0"/>
                <a:cs typeface="Times New Roman" panose="02020603050405020304" pitchFamily="18" charset="0"/>
              </a:rPr>
              <a:t>C</a:t>
            </a:r>
            <a:r>
              <a:rPr lang="es-MX" sz="1400" dirty="0">
                <a:effectLst/>
                <a:latin typeface="Montserrat"/>
                <a:ea typeface="Calibri" panose="020F0502020204030204" pitchFamily="34" charset="0"/>
                <a:cs typeface="Times New Roman" panose="02020603050405020304" pitchFamily="18" charset="0"/>
              </a:rPr>
              <a:t>on el fin de maximizar el valor para los accionistas se asegura el cumplimiento y la eficiencia de las operaciones. Para lograrlo, se cuentan con las siguientes prioridades:</a:t>
            </a:r>
          </a:p>
          <a:p>
            <a:pPr marL="342900" lvl="0" indent="-342900">
              <a:buFont typeface="Symbol" panose="05050102010706020507" pitchFamily="18" charset="2"/>
              <a:buChar char=""/>
            </a:pPr>
            <a:r>
              <a:rPr lang="es-MX" sz="1400" dirty="0">
                <a:effectLst/>
                <a:latin typeface="Montserrat"/>
                <a:ea typeface="Calibri" panose="020F0502020204030204" pitchFamily="34" charset="0"/>
                <a:cs typeface="Times New Roman" panose="02020603050405020304" pitchFamily="18" charset="0"/>
              </a:rPr>
              <a:t>Maximizar el rendimiento del capital invertido (ROIC) y la creación de valor para los accionistas mediante una asignación disciplinada de capital, la optimización del capital de trabajo y la información sobre la rentabilidad.</a:t>
            </a:r>
          </a:p>
          <a:p>
            <a:pPr marL="342900" lvl="0" indent="-342900">
              <a:buFont typeface="Symbol" panose="05050102010706020507" pitchFamily="18" charset="2"/>
              <a:buChar char=""/>
            </a:pPr>
            <a:r>
              <a:rPr lang="es-MX" sz="1400" dirty="0">
                <a:effectLst/>
                <a:latin typeface="Montserrat"/>
                <a:ea typeface="Calibri" panose="020F0502020204030204" pitchFamily="34" charset="0"/>
                <a:cs typeface="Times New Roman" panose="02020603050405020304" pitchFamily="18" charset="0"/>
              </a:rPr>
              <a:t>Diseñar conjuntamente estrategias de negocio y apoyar a las operaciones brindando información relevante para una mejor y más rápida toma de decisiones que maximicen el valor de los accionistas, además de asegurar el cumplimiento y la eficiencia en las operaciones.</a:t>
            </a:r>
          </a:p>
          <a:p>
            <a:pPr marL="342900" lvl="0" indent="-342900">
              <a:spcAft>
                <a:spcPts val="800"/>
              </a:spcAft>
              <a:buFont typeface="Symbol" panose="05050102010706020507" pitchFamily="18" charset="2"/>
              <a:buChar char=""/>
            </a:pPr>
            <a:r>
              <a:rPr lang="es-MX" sz="1400" dirty="0">
                <a:effectLst/>
                <a:latin typeface="Montserrat"/>
                <a:ea typeface="Calibri" panose="020F0502020204030204" pitchFamily="34" charset="0"/>
                <a:cs typeface="Times New Roman" panose="02020603050405020304" pitchFamily="18" charset="0"/>
              </a:rPr>
              <a:t>Gestionar proactivamente los riesgos, diseñando un sistema de control interno y abordando los riesgos financieros, legales y de ciberseguridad.</a:t>
            </a:r>
          </a:p>
          <a:p>
            <a:pPr marL="342900" lvl="0" indent="-342900">
              <a:buFont typeface="Symbol" panose="05050102010706020507" pitchFamily="18" charset="2"/>
              <a:buChar char=""/>
            </a:pPr>
            <a:r>
              <a:rPr lang="es-MX" sz="1400" dirty="0">
                <a:effectLst/>
                <a:latin typeface="Montserrat"/>
                <a:ea typeface="Calibri" panose="020F0502020204030204" pitchFamily="34" charset="0"/>
                <a:cs typeface="Times New Roman" panose="02020603050405020304" pitchFamily="18" charset="0"/>
              </a:rPr>
              <a:t>Priorizar la eficiencia en todas las operaciones, impulsando la penetración y la adopción de centros de servicios compartidos y soluciones digitales.</a:t>
            </a:r>
          </a:p>
          <a:p>
            <a:pPr marL="342900" lvl="0" indent="-342900">
              <a:spcAft>
                <a:spcPts val="800"/>
              </a:spcAft>
              <a:buFont typeface="Symbol" panose="05050102010706020507" pitchFamily="18" charset="2"/>
              <a:buChar char=""/>
            </a:pPr>
            <a:r>
              <a:rPr lang="es-MX" sz="1400" dirty="0">
                <a:effectLst/>
                <a:latin typeface="Montserrat"/>
                <a:ea typeface="Calibri" panose="020F0502020204030204" pitchFamily="34" charset="0"/>
                <a:cs typeface="Times New Roman" panose="02020603050405020304" pitchFamily="18" charset="0"/>
              </a:rPr>
              <a:t>Garantizar la exactitud de la información financiera y el cumplimiento de las obligaciones legales.</a:t>
            </a:r>
          </a:p>
        </p:txBody>
      </p:sp>
      <p:sp>
        <p:nvSpPr>
          <p:cNvPr id="27" name="Rectangle 26">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Vitaluz busca becario de finanzas y contabilidad - Disruptivo.tv">
            <a:extLst>
              <a:ext uri="{FF2B5EF4-FFF2-40B4-BE49-F238E27FC236}">
                <a16:creationId xmlns:a16="http://schemas.microsoft.com/office/drawing/2014/main" id="{E0C23C07-1AAD-41EB-98FF-108485A3566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694" r="14094" b="-1"/>
          <a:stretch/>
        </p:blipFill>
        <p:spPr bwMode="auto">
          <a:xfrm>
            <a:off x="5977788" y="799352"/>
            <a:ext cx="5425410" cy="5259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45883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3756B343-807D-456E-AA26-80E96B75D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E539891-E4C2-4439-B174-8CD7A2DD4D5A}"/>
              </a:ext>
            </a:extLst>
          </p:cNvPr>
          <p:cNvSpPr>
            <a:spLocks noGrp="1"/>
          </p:cNvSpPr>
          <p:nvPr>
            <p:ph type="title"/>
          </p:nvPr>
        </p:nvSpPr>
        <p:spPr>
          <a:xfrm>
            <a:off x="7239014" y="525982"/>
            <a:ext cx="4282983" cy="1200361"/>
          </a:xfrm>
        </p:spPr>
        <p:txBody>
          <a:bodyPr anchor="b">
            <a:normAutofit/>
          </a:bodyPr>
          <a:lstStyle/>
          <a:p>
            <a:r>
              <a:rPr lang="es-MX" sz="3600">
                <a:latin typeface="Modern Love" panose="04090805081005020601" pitchFamily="82" charset="0"/>
              </a:rPr>
              <a:t>Gestión del recurso hídrico.</a:t>
            </a:r>
          </a:p>
        </p:txBody>
      </p:sp>
      <p:sp>
        <p:nvSpPr>
          <p:cNvPr id="137" name="Rectangle 136">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4641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51" name="Rectangle 138">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0234"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Eficiencia hídrica: consejos y productos para ahorrar agua - La Tercera">
            <a:extLst>
              <a:ext uri="{FF2B5EF4-FFF2-40B4-BE49-F238E27FC236}">
                <a16:creationId xmlns:a16="http://schemas.microsoft.com/office/drawing/2014/main" id="{46071CA2-BF27-42E0-8703-CD1409DC766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7222" r="12220" b="2"/>
          <a:stretch/>
        </p:blipFill>
        <p:spPr bwMode="auto">
          <a:xfrm>
            <a:off x="576244" y="650494"/>
            <a:ext cx="5628018" cy="5324142"/>
          </a:xfrm>
          <a:prstGeom prst="rect">
            <a:avLst/>
          </a:prstGeom>
          <a:noFill/>
          <a:extLst>
            <a:ext uri="{909E8E84-426E-40DD-AFC4-6F175D3DCCD1}">
              <a14:hiddenFill xmlns:a14="http://schemas.microsoft.com/office/drawing/2010/main">
                <a:solidFill>
                  <a:srgbClr val="FFFFFF"/>
                </a:solidFill>
              </a14:hiddenFill>
            </a:ext>
          </a:extLst>
        </p:spPr>
      </p:pic>
      <p:sp>
        <p:nvSpPr>
          <p:cNvPr id="6152" name="Rectangle 140">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77786"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687D07C2-7D63-465D-AE29-5A2CC9232433}"/>
              </a:ext>
            </a:extLst>
          </p:cNvPr>
          <p:cNvSpPr>
            <a:spLocks noGrp="1"/>
          </p:cNvSpPr>
          <p:nvPr>
            <p:ph idx="1"/>
          </p:nvPr>
        </p:nvSpPr>
        <p:spPr>
          <a:xfrm>
            <a:off x="7239012" y="2031101"/>
            <a:ext cx="4282984" cy="3511943"/>
          </a:xfrm>
        </p:spPr>
        <p:txBody>
          <a:bodyPr anchor="ctr">
            <a:normAutofit/>
          </a:bodyPr>
          <a:lstStyle/>
          <a:p>
            <a:pPr marL="0" indent="0">
              <a:buNone/>
            </a:pPr>
            <a:r>
              <a:rPr lang="es-MX" sz="1800" dirty="0">
                <a:effectLst/>
                <a:latin typeface="Montserrat"/>
                <a:ea typeface="Calibri" panose="020F0502020204030204" pitchFamily="34" charset="0"/>
                <a:cs typeface="Times New Roman" panose="02020603050405020304" pitchFamily="18" charset="0"/>
              </a:rPr>
              <a:t>El agua es un ingrediente esencial en la producción de las bebidas de Coca-Cola FEMSA, por lo cual se tiene el compromiso de garantizar su uso eficiente en todas las plantas embotelladoras y de devolver a las comunidades y al medio ambiente la misma cantidad que se utiliza.</a:t>
            </a:r>
          </a:p>
          <a:p>
            <a:endParaRPr lang="es-MX" sz="1800" dirty="0"/>
          </a:p>
        </p:txBody>
      </p:sp>
      <p:sp>
        <p:nvSpPr>
          <p:cNvPr id="6153" name="Rectangle 142">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677179"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317195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72" name="Rectangle 71">
            <a:extLst>
              <a:ext uri="{FF2B5EF4-FFF2-40B4-BE49-F238E27FC236}">
                <a16:creationId xmlns:a16="http://schemas.microsoft.com/office/drawing/2014/main" id="{B0B8DCBA-FEED-46EF-A140-35B904015B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173" name="Group 73">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062849"/>
            <a:ext cx="731521" cy="673460"/>
            <a:chOff x="3940602" y="308034"/>
            <a:chExt cx="2116791" cy="3428999"/>
          </a:xfrm>
          <a:solidFill>
            <a:schemeClr val="accent4"/>
          </a:solidFill>
        </p:grpSpPr>
        <p:sp>
          <p:nvSpPr>
            <p:cNvPr id="75" name="Rectangle 74">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74" name="Rectangle 75">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9" name="Rectangle 78">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656150"/>
            <a:ext cx="5590787" cy="14315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5A41456-8443-4A85-8F24-E2F5720DF92E}"/>
              </a:ext>
            </a:extLst>
          </p:cNvPr>
          <p:cNvSpPr>
            <a:spLocks noGrp="1"/>
          </p:cNvSpPr>
          <p:nvPr>
            <p:ph type="title"/>
          </p:nvPr>
        </p:nvSpPr>
        <p:spPr>
          <a:xfrm>
            <a:off x="1043631" y="873940"/>
            <a:ext cx="4928291" cy="1035781"/>
          </a:xfrm>
        </p:spPr>
        <p:txBody>
          <a:bodyPr anchor="ctr">
            <a:normAutofit/>
          </a:bodyPr>
          <a:lstStyle/>
          <a:p>
            <a:r>
              <a:rPr lang="es-MX" sz="3600">
                <a:latin typeface="Modern Love" panose="04090805081005020601" pitchFamily="82" charset="0"/>
              </a:rPr>
              <a:t>Residuos y reciclaje.</a:t>
            </a:r>
          </a:p>
        </p:txBody>
      </p:sp>
      <p:sp>
        <p:nvSpPr>
          <p:cNvPr id="3" name="Marcador de contenido 2">
            <a:extLst>
              <a:ext uri="{FF2B5EF4-FFF2-40B4-BE49-F238E27FC236}">
                <a16:creationId xmlns:a16="http://schemas.microsoft.com/office/drawing/2014/main" id="{D7F51A89-B308-4E6B-8B69-2F492C33FC81}"/>
              </a:ext>
            </a:extLst>
          </p:cNvPr>
          <p:cNvSpPr>
            <a:spLocks noGrp="1"/>
          </p:cNvSpPr>
          <p:nvPr>
            <p:ph idx="1"/>
          </p:nvPr>
        </p:nvSpPr>
        <p:spPr>
          <a:xfrm>
            <a:off x="1011961" y="2195371"/>
            <a:ext cx="4991629" cy="3677123"/>
          </a:xfrm>
        </p:spPr>
        <p:txBody>
          <a:bodyPr anchor="ctr">
            <a:normAutofit/>
          </a:bodyPr>
          <a:lstStyle/>
          <a:p>
            <a:r>
              <a:rPr lang="es-ES" sz="2400" dirty="0">
                <a:latin typeface="Montserrat"/>
              </a:rPr>
              <a:t>En Coca-Cola FEMSA se busca mitigar el impacto ambiental de las operaciones. Desde hace varios años, se ha promovido una cultura de gestión de residuos en toda la cadena de valor.</a:t>
            </a:r>
            <a:endParaRPr lang="es-MX" sz="2400" dirty="0">
              <a:latin typeface="Montserrat"/>
            </a:endParaRPr>
          </a:p>
        </p:txBody>
      </p:sp>
      <p:pic>
        <p:nvPicPr>
          <p:cNvPr id="7170" name="Picture 2" descr="Por qué dejamos de usar la botella retornable? | by Francisco Ceruti |  Logipak | Medium">
            <a:extLst>
              <a:ext uri="{FF2B5EF4-FFF2-40B4-BE49-F238E27FC236}">
                <a16:creationId xmlns:a16="http://schemas.microsoft.com/office/drawing/2014/main" id="{40927B0C-672F-4480-BAFA-19D741A7E82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 b="15158"/>
          <a:stretch/>
        </p:blipFill>
        <p:spPr bwMode="auto">
          <a:xfrm>
            <a:off x="6788383" y="613147"/>
            <a:ext cx="4565417" cy="5593443"/>
          </a:xfrm>
          <a:prstGeom prst="rect">
            <a:avLst/>
          </a:prstGeom>
          <a:noFill/>
          <a:extLst>
            <a:ext uri="{909E8E84-426E-40DD-AFC4-6F175D3DCCD1}">
              <a14:hiddenFill xmlns:a14="http://schemas.microsoft.com/office/drawing/2010/main">
                <a:solidFill>
                  <a:srgbClr val="FFFFFF"/>
                </a:solidFill>
              </a14:hiddenFill>
            </a:ext>
          </a:extLst>
        </p:spPr>
      </p:pic>
      <p:cxnSp>
        <p:nvCxnSpPr>
          <p:cNvPr id="81" name="Straight Connector 80">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92240"/>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24640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8" name="Rectangle 137">
            <a:extLst>
              <a:ext uri="{FF2B5EF4-FFF2-40B4-BE49-F238E27FC236}">
                <a16:creationId xmlns:a16="http://schemas.microsoft.com/office/drawing/2014/main" id="{3756B343-807D-456E-AA26-80E96B75D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5A08992-653C-48C6-95E9-684CAD406B66}"/>
              </a:ext>
            </a:extLst>
          </p:cNvPr>
          <p:cNvSpPr>
            <a:spLocks noGrp="1"/>
          </p:cNvSpPr>
          <p:nvPr>
            <p:ph type="title"/>
          </p:nvPr>
        </p:nvSpPr>
        <p:spPr>
          <a:xfrm>
            <a:off x="7239014" y="525982"/>
            <a:ext cx="4282983" cy="1200361"/>
          </a:xfrm>
        </p:spPr>
        <p:txBody>
          <a:bodyPr anchor="b">
            <a:normAutofit/>
          </a:bodyPr>
          <a:lstStyle/>
          <a:p>
            <a:r>
              <a:rPr lang="es-MX" sz="3600" dirty="0">
                <a:latin typeface="Modern Love" panose="04090805081005020601" pitchFamily="82" charset="0"/>
              </a:rPr>
              <a:t>Compromiso con la seguridad.</a:t>
            </a:r>
          </a:p>
        </p:txBody>
      </p:sp>
      <p:sp>
        <p:nvSpPr>
          <p:cNvPr id="140" name="Rectangle 139">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4641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0234"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descr="Seguridad y Salud Ocupacional: Definicion | Ruben Apaza">
            <a:extLst>
              <a:ext uri="{FF2B5EF4-FFF2-40B4-BE49-F238E27FC236}">
                <a16:creationId xmlns:a16="http://schemas.microsoft.com/office/drawing/2014/main" id="{D81D936C-C03D-4711-9092-71E91140811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07" r="6900" b="1"/>
          <a:stretch/>
        </p:blipFill>
        <p:spPr bwMode="auto">
          <a:xfrm>
            <a:off x="576244" y="650494"/>
            <a:ext cx="5628018" cy="5324142"/>
          </a:xfrm>
          <a:prstGeom prst="rect">
            <a:avLst/>
          </a:prstGeom>
          <a:noFill/>
          <a:extLst>
            <a:ext uri="{909E8E84-426E-40DD-AFC4-6F175D3DCCD1}">
              <a14:hiddenFill xmlns:a14="http://schemas.microsoft.com/office/drawing/2010/main">
                <a:solidFill>
                  <a:srgbClr val="FFFFFF"/>
                </a:solidFill>
              </a14:hiddenFill>
            </a:ext>
          </a:extLst>
        </p:spPr>
      </p:pic>
      <p:sp>
        <p:nvSpPr>
          <p:cNvPr id="144" name="Rectangle 143">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77786"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CC425134-30EC-4804-AA95-97B6239C8868}"/>
              </a:ext>
            </a:extLst>
          </p:cNvPr>
          <p:cNvSpPr>
            <a:spLocks noGrp="1"/>
          </p:cNvSpPr>
          <p:nvPr>
            <p:ph idx="1"/>
          </p:nvPr>
        </p:nvSpPr>
        <p:spPr>
          <a:xfrm>
            <a:off x="7239012" y="2031101"/>
            <a:ext cx="4282984" cy="3511943"/>
          </a:xfrm>
        </p:spPr>
        <p:txBody>
          <a:bodyPr anchor="ctr">
            <a:normAutofit/>
          </a:bodyPr>
          <a:lstStyle/>
          <a:p>
            <a:pPr marL="0" indent="0">
              <a:buNone/>
            </a:pPr>
            <a:r>
              <a:rPr lang="es-ES" sz="1800" dirty="0">
                <a:latin typeface="Montserrat"/>
              </a:rPr>
              <a:t>La seguridad es una prioridad, un principio de acción básico y un valor fundamental para Coca-Cola FEMSA; por eso esta compañía se compromete en hacer todo lo posible para garantizar el bienestar de colaboradores, contratistas y las comunidades que se atienden, para así lograr la meta de tener cero lesiones laborales, con base en la premisa de que todos los incidentes pueden prevenirse.</a:t>
            </a:r>
            <a:endParaRPr lang="es-MX" sz="1800" dirty="0">
              <a:latin typeface="Montserrat"/>
            </a:endParaRPr>
          </a:p>
        </p:txBody>
      </p:sp>
      <p:sp>
        <p:nvSpPr>
          <p:cNvPr id="146" name="Rectangle 145">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677179"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021486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9" name="Rectangle 107">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EF141A8-36BE-42BC-B194-029D900F4765}"/>
              </a:ext>
            </a:extLst>
          </p:cNvPr>
          <p:cNvSpPr>
            <a:spLocks noGrp="1"/>
          </p:cNvSpPr>
          <p:nvPr>
            <p:ph type="title"/>
          </p:nvPr>
        </p:nvSpPr>
        <p:spPr>
          <a:xfrm>
            <a:off x="589560" y="856180"/>
            <a:ext cx="4560584" cy="1128068"/>
          </a:xfrm>
        </p:spPr>
        <p:txBody>
          <a:bodyPr anchor="ctr">
            <a:normAutofit/>
          </a:bodyPr>
          <a:lstStyle/>
          <a:p>
            <a:pPr algn="ctr"/>
            <a:r>
              <a:rPr lang="es-ES" sz="2800" dirty="0">
                <a:latin typeface="Modern Love" panose="04090805081005020601" pitchFamily="82" charset="0"/>
              </a:rPr>
              <a:t>Tecnología de seguridad y digitalización</a:t>
            </a:r>
            <a:endParaRPr lang="es-MX" sz="2800" dirty="0">
              <a:latin typeface="Modern Love" panose="04090805081005020601" pitchFamily="82" charset="0"/>
            </a:endParaRPr>
          </a:p>
        </p:txBody>
      </p:sp>
      <p:grpSp>
        <p:nvGrpSpPr>
          <p:cNvPr id="120" name="Group 109">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11" name="Rectangle 110">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11">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2" name="Rectangle 113">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9DBB22D8-7C81-41AF-A89B-859275AA1661}"/>
              </a:ext>
            </a:extLst>
          </p:cNvPr>
          <p:cNvSpPr>
            <a:spLocks noGrp="1"/>
          </p:cNvSpPr>
          <p:nvPr>
            <p:ph idx="1"/>
          </p:nvPr>
        </p:nvSpPr>
        <p:spPr>
          <a:xfrm>
            <a:off x="590719" y="2330505"/>
            <a:ext cx="4559425" cy="3979585"/>
          </a:xfrm>
        </p:spPr>
        <p:txBody>
          <a:bodyPr anchor="ctr">
            <a:normAutofit/>
          </a:bodyPr>
          <a:lstStyle/>
          <a:p>
            <a:pPr marL="0" indent="0">
              <a:buNone/>
            </a:pPr>
            <a:r>
              <a:rPr lang="es-ES" sz="2000">
                <a:latin typeface="Montserrat"/>
              </a:rPr>
              <a:t>La tecnología de seguridad y la digitalización continúan impulsando la Estrategia de Seguridad Vial y sus resultados. Con base en tres elementos clave: Gente, Organización y Vehículos, esta estrategia ha permitido mejorar significativamente la seguridad vial, al reducir el número de accidentes en la organización. </a:t>
            </a:r>
            <a:endParaRPr lang="es-MX" sz="2000" dirty="0">
              <a:latin typeface="Montserrat"/>
            </a:endParaRPr>
          </a:p>
        </p:txBody>
      </p:sp>
      <p:sp>
        <p:nvSpPr>
          <p:cNvPr id="123" name="Rectangle 115">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117">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Imagen 6" descr="Imagen que contiene persona, hombre, coche, sostener&#10;&#10;Descripción generada automáticamente">
            <a:extLst>
              <a:ext uri="{FF2B5EF4-FFF2-40B4-BE49-F238E27FC236}">
                <a16:creationId xmlns:a16="http://schemas.microsoft.com/office/drawing/2014/main" id="{217AE470-D5CE-41B2-A532-3FD7B04C7C6C}"/>
              </a:ext>
            </a:extLst>
          </p:cNvPr>
          <p:cNvPicPr>
            <a:picLocks noChangeAspect="1"/>
          </p:cNvPicPr>
          <p:nvPr/>
        </p:nvPicPr>
        <p:blipFill rotWithShape="1">
          <a:blip r:embed="rId2"/>
          <a:srcRect l="13756" r="28475"/>
          <a:stretch/>
        </p:blipFill>
        <p:spPr>
          <a:xfrm>
            <a:off x="5977788" y="799352"/>
            <a:ext cx="5425410" cy="5259296"/>
          </a:xfrm>
          <a:prstGeom prst="rect">
            <a:avLst/>
          </a:prstGeom>
        </p:spPr>
      </p:pic>
    </p:spTree>
    <p:extLst>
      <p:ext uri="{BB962C8B-B14F-4D97-AF65-F5344CB8AC3E}">
        <p14:creationId xmlns:p14="http://schemas.microsoft.com/office/powerpoint/2010/main" val="33883142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48" name="Rectangle 70">
            <a:extLst>
              <a:ext uri="{FF2B5EF4-FFF2-40B4-BE49-F238E27FC236}">
                <a16:creationId xmlns:a16="http://schemas.microsoft.com/office/drawing/2014/main" id="{6EFC920F-B85A-4068-BD93-41064EDE93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1C559108-BBAE-426C-8564-051D2BA6DD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74" name="Rectangle 73">
              <a:extLst>
                <a:ext uri="{FF2B5EF4-FFF2-40B4-BE49-F238E27FC236}">
                  <a16:creationId xmlns:a16="http://schemas.microsoft.com/office/drawing/2014/main" id="{42BC35EE-6650-42D2-AEFB-4B7CD1AFC9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0952C743-9049-4DFB-878B-2AB07B6E4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7" name="Rectangle 76">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EA98B72-2750-4D78-8B74-A442231B8BA3}"/>
              </a:ext>
            </a:extLst>
          </p:cNvPr>
          <p:cNvSpPr>
            <a:spLocks noGrp="1"/>
          </p:cNvSpPr>
          <p:nvPr>
            <p:ph type="title"/>
          </p:nvPr>
        </p:nvSpPr>
        <p:spPr>
          <a:xfrm>
            <a:off x="1099425" y="1238081"/>
            <a:ext cx="4709345" cy="962953"/>
          </a:xfrm>
        </p:spPr>
        <p:txBody>
          <a:bodyPr anchor="b">
            <a:normAutofit/>
          </a:bodyPr>
          <a:lstStyle/>
          <a:p>
            <a:r>
              <a:rPr lang="es-MX" sz="3800">
                <a:latin typeface="Modern Love" panose="04090805081005020601" pitchFamily="82" charset="0"/>
              </a:rPr>
              <a:t>Movilidad sostenible</a:t>
            </a:r>
          </a:p>
        </p:txBody>
      </p:sp>
      <p:sp>
        <p:nvSpPr>
          <p:cNvPr id="79" name="Rectangle 78">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39885" y="2372170"/>
            <a:ext cx="43891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5AB9BEF9-444C-4F2A-B016-6553EBD92941}"/>
              </a:ext>
            </a:extLst>
          </p:cNvPr>
          <p:cNvSpPr>
            <a:spLocks noGrp="1"/>
          </p:cNvSpPr>
          <p:nvPr>
            <p:ph idx="1"/>
          </p:nvPr>
        </p:nvSpPr>
        <p:spPr>
          <a:xfrm>
            <a:off x="1100736" y="2508105"/>
            <a:ext cx="4709345" cy="3632493"/>
          </a:xfrm>
        </p:spPr>
        <p:txBody>
          <a:bodyPr anchor="ctr">
            <a:normAutofit/>
          </a:bodyPr>
          <a:lstStyle/>
          <a:p>
            <a:pPr marL="0" indent="0">
              <a:buNone/>
            </a:pPr>
            <a:r>
              <a:rPr lang="es-MX" sz="1400" dirty="0">
                <a:effectLst/>
                <a:latin typeface="Montserrat"/>
                <a:ea typeface="Calibri" panose="020F0502020204030204" pitchFamily="34" charset="0"/>
                <a:cs typeface="Times New Roman" panose="02020603050405020304" pitchFamily="18" charset="0"/>
              </a:rPr>
              <a:t>Mediante la Estrategia de Movilidad Sostenible, se busca reducir el impacto de la flota —camiones de distribución primaria y secundaria— y posicionarse como líderes en la industria en Latinoamérica en términos de eficiencia vehicular, gestión ambiental y seguridad.</a:t>
            </a:r>
          </a:p>
          <a:p>
            <a:pPr marL="0" indent="0">
              <a:buNone/>
            </a:pPr>
            <a:r>
              <a:rPr lang="es-MX" sz="1400" dirty="0">
                <a:effectLst/>
                <a:latin typeface="Montserrat"/>
                <a:ea typeface="Calibri" panose="020F0502020204030204" pitchFamily="34" charset="0"/>
              </a:rPr>
              <a:t>Se ejecutan estrategias para optimizar las rutas y maximizar la eficiencia de los vehículos. Con el despliegue de la Plataforma KOF de Distribución Digital 1.0 en Brasil, Colombia, México, Panamá y Uruguay, se instalaron equipos de telemetría vehicular en 100% de la flota de distribución secundaria en estas operaciones</a:t>
            </a:r>
          </a:p>
          <a:p>
            <a:pPr marL="0" indent="0">
              <a:buNone/>
            </a:pPr>
            <a:r>
              <a:rPr lang="es-MX" sz="1400" dirty="0">
                <a:effectLst/>
                <a:latin typeface="Montserrat"/>
                <a:ea typeface="Calibri" panose="020F0502020204030204" pitchFamily="34" charset="0"/>
                <a:cs typeface="Times New Roman" panose="02020603050405020304" pitchFamily="18" charset="0"/>
              </a:rPr>
              <a:t>Gracias a la telemetría y los datos de cada camión —junto con la funcionalidad de los dispositivos de entrega móviles— se tiene la capacidad de identificar y corregir desviaciones en las rutas de distribución con respecto al plan original.</a:t>
            </a:r>
          </a:p>
          <a:p>
            <a:pPr marL="0" indent="0">
              <a:buNone/>
            </a:pPr>
            <a:endParaRPr lang="es-MX" sz="1300" dirty="0"/>
          </a:p>
        </p:txBody>
      </p:sp>
      <p:pic>
        <p:nvPicPr>
          <p:cNvPr id="10242" name="Picture 2" descr="Las cinco básicas de la telemetría | Revista TyT">
            <a:extLst>
              <a:ext uri="{FF2B5EF4-FFF2-40B4-BE49-F238E27FC236}">
                <a16:creationId xmlns:a16="http://schemas.microsoft.com/office/drawing/2014/main" id="{BBBDC8DE-57AA-45C3-8C3B-4B5DF065556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83" r="37559" b="1"/>
          <a:stretch/>
        </p:blipFill>
        <p:spPr bwMode="auto">
          <a:xfrm>
            <a:off x="6538366" y="1383738"/>
            <a:ext cx="4929098" cy="47568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03500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039C315-73AE-4B80-B06E-869DCD9069EE}"/>
              </a:ext>
            </a:extLst>
          </p:cNvPr>
          <p:cNvSpPr>
            <a:spLocks noGrp="1"/>
          </p:cNvSpPr>
          <p:nvPr>
            <p:ph type="title"/>
          </p:nvPr>
        </p:nvSpPr>
        <p:spPr>
          <a:xfrm>
            <a:off x="589560" y="856180"/>
            <a:ext cx="4560584" cy="1128068"/>
          </a:xfrm>
        </p:spPr>
        <p:txBody>
          <a:bodyPr anchor="ctr">
            <a:normAutofit/>
          </a:bodyPr>
          <a:lstStyle/>
          <a:p>
            <a:pPr algn="ctr"/>
            <a:r>
              <a:rPr lang="es-MX" sz="3700" dirty="0">
                <a:latin typeface="Modern Love" panose="04090805081005020601" pitchFamily="82" charset="0"/>
              </a:rPr>
              <a:t>Abastecimiento sostenible</a:t>
            </a:r>
          </a:p>
        </p:txBody>
      </p:sp>
      <p:grpSp>
        <p:nvGrpSpPr>
          <p:cNvPr id="73" name="Group 72">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74" name="Rectangle 7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7" name="Rectangle 76">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795E2BC3-1923-476B-B135-AD32589BB089}"/>
              </a:ext>
            </a:extLst>
          </p:cNvPr>
          <p:cNvSpPr>
            <a:spLocks noGrp="1"/>
          </p:cNvSpPr>
          <p:nvPr>
            <p:ph idx="1"/>
          </p:nvPr>
        </p:nvSpPr>
        <p:spPr>
          <a:xfrm>
            <a:off x="590719" y="2330505"/>
            <a:ext cx="4559425" cy="3979585"/>
          </a:xfrm>
        </p:spPr>
        <p:txBody>
          <a:bodyPr anchor="ctr">
            <a:normAutofit/>
          </a:bodyPr>
          <a:lstStyle/>
          <a:p>
            <a:pPr marL="0" indent="0">
              <a:buNone/>
            </a:pPr>
            <a:r>
              <a:rPr lang="es-MX" sz="2000" dirty="0">
                <a:effectLst/>
                <a:latin typeface="Montserrat"/>
                <a:ea typeface="Calibri" panose="020F0502020204030204" pitchFamily="34" charset="0"/>
              </a:rPr>
              <a:t>En Coca-Cola FEMSA, se trabaja de la mano de los proveedores para reducir los impactos ambientales y sociales generados por la interacción comercial y se busca mejorar las condiciones en la cadena de valor.</a:t>
            </a:r>
          </a:p>
          <a:p>
            <a:pPr marL="0" indent="0">
              <a:buNone/>
            </a:pPr>
            <a:r>
              <a:rPr lang="es-MX" sz="2000" dirty="0">
                <a:effectLst/>
                <a:latin typeface="Montserrat"/>
                <a:ea typeface="Calibri" panose="020F0502020204030204" pitchFamily="34" charset="0"/>
                <a:cs typeface="Times New Roman" panose="02020603050405020304" pitchFamily="18" charset="0"/>
              </a:rPr>
              <a:t>También, se evalúan a los proveedores de manera continua mediante el Sistema de Abastecimiento Sostenible, lo cual asegura que estén alineados con los principios operativos y los valores de la compañía.</a:t>
            </a:r>
          </a:p>
          <a:p>
            <a:endParaRPr lang="es-MX" sz="2000" dirty="0"/>
          </a:p>
        </p:txBody>
      </p:sp>
      <p:sp>
        <p:nvSpPr>
          <p:cNvPr id="79" name="Rectangle 78">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268" name="Picture 4" descr="Una empresa viable siempre cuenta con unos proveedores responsables –  expopyme.es">
            <a:extLst>
              <a:ext uri="{FF2B5EF4-FFF2-40B4-BE49-F238E27FC236}">
                <a16:creationId xmlns:a16="http://schemas.microsoft.com/office/drawing/2014/main" id="{B9447C6A-D1EA-47A2-AE30-7D4A3B9A57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45093" y="1618288"/>
            <a:ext cx="5490799" cy="3662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44254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292" name="Rectangle 70">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4EA7404-705C-4EE4-833F-2E5C285539FB}"/>
              </a:ext>
            </a:extLst>
          </p:cNvPr>
          <p:cNvSpPr>
            <a:spLocks noGrp="1"/>
          </p:cNvSpPr>
          <p:nvPr>
            <p:ph type="title"/>
          </p:nvPr>
        </p:nvSpPr>
        <p:spPr>
          <a:xfrm>
            <a:off x="517889" y="4883544"/>
            <a:ext cx="3876086" cy="1556907"/>
          </a:xfrm>
        </p:spPr>
        <p:txBody>
          <a:bodyPr anchor="ctr">
            <a:normAutofit/>
          </a:bodyPr>
          <a:lstStyle/>
          <a:p>
            <a:pPr algn="ctr"/>
            <a:r>
              <a:rPr lang="es-ES" sz="3200" dirty="0">
                <a:latin typeface="Modern Love" panose="04090805081005020601" pitchFamily="82" charset="0"/>
              </a:rPr>
              <a:t>Gestión y desarrollo de talento</a:t>
            </a:r>
            <a:endParaRPr lang="es-MX" sz="3200" dirty="0">
              <a:latin typeface="Modern Love" panose="04090805081005020601" pitchFamily="82" charset="0"/>
            </a:endParaRPr>
          </a:p>
        </p:txBody>
      </p:sp>
      <p:sp>
        <p:nvSpPr>
          <p:cNvPr id="12293" name="Rectangle 72">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94" name="Rectangle 74">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89" y="0"/>
            <a:ext cx="11231745"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290" name="Picture 2" descr="Los trabajadores de primera línea ponen voz y rostro a sus organizaciones  frente al público">
            <a:extLst>
              <a:ext uri="{FF2B5EF4-FFF2-40B4-BE49-F238E27FC236}">
                <a16:creationId xmlns:a16="http://schemas.microsoft.com/office/drawing/2014/main" id="{4546FC3A-AF28-4646-BBB0-74F8EA02B0D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967" b="2194"/>
          <a:stretch/>
        </p:blipFill>
        <p:spPr bwMode="auto">
          <a:xfrm>
            <a:off x="959205" y="364142"/>
            <a:ext cx="10369645" cy="3867993"/>
          </a:xfrm>
          <a:prstGeom prst="rect">
            <a:avLst/>
          </a:prstGeom>
          <a:noFill/>
          <a:extLst>
            <a:ext uri="{909E8E84-426E-40DD-AFC4-6F175D3DCCD1}">
              <a14:hiddenFill xmlns:a14="http://schemas.microsoft.com/office/drawing/2010/main">
                <a:solidFill>
                  <a:srgbClr val="FFFFFF"/>
                </a:solidFill>
              </a14:hiddenFill>
            </a:ext>
          </a:extLst>
        </p:spPr>
      </p:pic>
      <p:sp>
        <p:nvSpPr>
          <p:cNvPr id="12295" name="Rectangle 76">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01107" y="5661132"/>
            <a:ext cx="146304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76D008CE-ACC0-446B-907B-278665187A9A}"/>
              </a:ext>
            </a:extLst>
          </p:cNvPr>
          <p:cNvSpPr>
            <a:spLocks noGrp="1"/>
          </p:cNvSpPr>
          <p:nvPr>
            <p:ph idx="1"/>
          </p:nvPr>
        </p:nvSpPr>
        <p:spPr>
          <a:xfrm>
            <a:off x="5162719" y="4883544"/>
            <a:ext cx="6586915" cy="1556907"/>
          </a:xfrm>
        </p:spPr>
        <p:txBody>
          <a:bodyPr anchor="ctr">
            <a:normAutofit/>
          </a:bodyPr>
          <a:lstStyle/>
          <a:p>
            <a:pPr marL="0" indent="0">
              <a:buNone/>
            </a:pPr>
            <a:r>
              <a:rPr lang="es-MX" sz="1800" dirty="0">
                <a:effectLst/>
                <a:latin typeface="Montserrat"/>
                <a:ea typeface="Calibri" panose="020F0502020204030204" pitchFamily="34" charset="0"/>
                <a:cs typeface="Times New Roman" panose="02020603050405020304" pitchFamily="18" charset="0"/>
              </a:rPr>
              <a:t>La gente y el trabajo en equipo son los activos más valiosos de la compañía. Por ello se gestiona de manera integral la atracción, el desarrollo y la motivación, lo cual permite preparar a la siguiente generación de líderes.</a:t>
            </a:r>
          </a:p>
          <a:p>
            <a:endParaRPr lang="es-MX" sz="1800" dirty="0"/>
          </a:p>
        </p:txBody>
      </p:sp>
    </p:spTree>
    <p:extLst>
      <p:ext uri="{BB962C8B-B14F-4D97-AF65-F5344CB8AC3E}">
        <p14:creationId xmlns:p14="http://schemas.microsoft.com/office/powerpoint/2010/main" val="25474257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1" name="Rectangle 110">
            <a:extLst>
              <a:ext uri="{FF2B5EF4-FFF2-40B4-BE49-F238E27FC236}">
                <a16:creationId xmlns:a16="http://schemas.microsoft.com/office/drawing/2014/main" id="{700E0F77-E936-4985-B7B1-B9823486AC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F13E25A3-5918-4910-993A-EB5AB362844E}"/>
              </a:ext>
            </a:extLst>
          </p:cNvPr>
          <p:cNvSpPr>
            <a:spLocks noGrp="1"/>
          </p:cNvSpPr>
          <p:nvPr>
            <p:ph type="title"/>
          </p:nvPr>
        </p:nvSpPr>
        <p:spPr>
          <a:xfrm>
            <a:off x="517889" y="4883544"/>
            <a:ext cx="3876086" cy="1556907"/>
          </a:xfrm>
        </p:spPr>
        <p:txBody>
          <a:bodyPr anchor="ctr">
            <a:normAutofit/>
          </a:bodyPr>
          <a:lstStyle/>
          <a:p>
            <a:pPr algn="ctr"/>
            <a:r>
              <a:rPr lang="es-ES" sz="3200" dirty="0">
                <a:latin typeface="Modern Love" panose="04090805081005020601" pitchFamily="82" charset="0"/>
              </a:rPr>
              <a:t>FEMSA</a:t>
            </a:r>
            <a:endParaRPr lang="es-MX" sz="3200" dirty="0">
              <a:latin typeface="Modern Love" panose="04090805081005020601" pitchFamily="82" charset="0"/>
            </a:endParaRPr>
          </a:p>
        </p:txBody>
      </p:sp>
      <p:sp>
        <p:nvSpPr>
          <p:cNvPr id="113" name="Rectangle 112">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5" name="Rectangle 114">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89" y="0"/>
            <a:ext cx="11231745"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Imagen 22" descr="Logotipo&#10;&#10;Descripción generada automáticamente">
            <a:extLst>
              <a:ext uri="{FF2B5EF4-FFF2-40B4-BE49-F238E27FC236}">
                <a16:creationId xmlns:a16="http://schemas.microsoft.com/office/drawing/2014/main" id="{CC50E9A7-5387-4B0F-B760-85585E775B5A}"/>
              </a:ext>
            </a:extLst>
          </p:cNvPr>
          <p:cNvPicPr/>
          <p:nvPr/>
        </p:nvPicPr>
        <p:blipFill>
          <a:blip r:embed="rId2"/>
          <a:stretch>
            <a:fillRect/>
          </a:stretch>
        </p:blipFill>
        <p:spPr>
          <a:xfrm>
            <a:off x="959205" y="1338947"/>
            <a:ext cx="10369645" cy="1918383"/>
          </a:xfrm>
          <a:prstGeom prst="rect">
            <a:avLst/>
          </a:prstGeom>
        </p:spPr>
      </p:pic>
      <p:sp>
        <p:nvSpPr>
          <p:cNvPr id="117" name="Rectangle 116">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01107" y="5661132"/>
            <a:ext cx="146304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Marcador de contenido 2">
            <a:extLst>
              <a:ext uri="{FF2B5EF4-FFF2-40B4-BE49-F238E27FC236}">
                <a16:creationId xmlns:a16="http://schemas.microsoft.com/office/drawing/2014/main" id="{0CF2BBFE-20DC-4F28-8FD3-AAE688206F21}"/>
              </a:ext>
            </a:extLst>
          </p:cNvPr>
          <p:cNvSpPr>
            <a:spLocks noGrp="1"/>
          </p:cNvSpPr>
          <p:nvPr>
            <p:ph idx="1"/>
          </p:nvPr>
        </p:nvSpPr>
        <p:spPr>
          <a:xfrm>
            <a:off x="5162719" y="4883544"/>
            <a:ext cx="6586915" cy="1556907"/>
          </a:xfrm>
        </p:spPr>
        <p:txBody>
          <a:bodyPr anchor="ctr">
            <a:normAutofit lnSpcReduction="10000"/>
          </a:bodyPr>
          <a:lstStyle/>
          <a:p>
            <a:pPr marL="0" indent="0">
              <a:buNone/>
            </a:pPr>
            <a:r>
              <a:rPr lang="es-MX" sz="1700">
                <a:effectLst/>
                <a:latin typeface="Montserrat"/>
                <a:ea typeface="Calibri" panose="020F0502020204030204" pitchFamily="34" charset="0"/>
              </a:rPr>
              <a:t>Fomento Económico Mexicano S.A.B. de C.V., conocida comúnmente como FEMSA, es una empresa multinacional mexicana que participa en la industria de las bebidas, y en el sector comercial y de restaurantes. </a:t>
            </a:r>
          </a:p>
          <a:p>
            <a:pPr marL="0" indent="0">
              <a:buNone/>
            </a:pPr>
            <a:r>
              <a:rPr lang="es-MX" sz="1700">
                <a:effectLst/>
                <a:latin typeface="Montserrat"/>
                <a:ea typeface="Calibri" panose="020F0502020204030204" pitchFamily="34" charset="0"/>
                <a:cs typeface="Times New Roman" panose="02020603050405020304" pitchFamily="18" charset="0"/>
              </a:rPr>
              <a:t>Es el embotellador más grande del sistema Coca-Cola en el mundo. En México, embotella las marcas de Té Coca-Cola Company en el centro y sur del país.</a:t>
            </a:r>
          </a:p>
          <a:p>
            <a:pPr marL="0" indent="0">
              <a:buNone/>
            </a:pPr>
            <a:endParaRPr lang="es-MX" sz="1400" dirty="0"/>
          </a:p>
        </p:txBody>
      </p:sp>
    </p:spTree>
    <p:extLst>
      <p:ext uri="{BB962C8B-B14F-4D97-AF65-F5344CB8AC3E}">
        <p14:creationId xmlns:p14="http://schemas.microsoft.com/office/powerpoint/2010/main" val="27886479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326" name="Rectangle 140">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5D3B9E0-9227-43DD-88AA-3C1311F3ACC7}"/>
              </a:ext>
            </a:extLst>
          </p:cNvPr>
          <p:cNvSpPr>
            <a:spLocks noGrp="1"/>
          </p:cNvSpPr>
          <p:nvPr>
            <p:ph type="title"/>
          </p:nvPr>
        </p:nvSpPr>
        <p:spPr>
          <a:xfrm>
            <a:off x="589560" y="856180"/>
            <a:ext cx="4560584" cy="1128068"/>
          </a:xfrm>
        </p:spPr>
        <p:txBody>
          <a:bodyPr anchor="ctr">
            <a:normAutofit/>
          </a:bodyPr>
          <a:lstStyle/>
          <a:p>
            <a:pPr algn="ctr"/>
            <a:r>
              <a:rPr lang="es-MX" sz="3700" dirty="0">
                <a:latin typeface="Modern Love" panose="04090805081005020601" pitchFamily="82" charset="0"/>
              </a:rPr>
              <a:t>Compensación y beneficios</a:t>
            </a:r>
          </a:p>
        </p:txBody>
      </p:sp>
      <p:grpSp>
        <p:nvGrpSpPr>
          <p:cNvPr id="143" name="Group 142">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3327" name="Rectangle 14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28" name="Rectangle 14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329" name="Rectangle 146">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0C9E8B9C-8AB7-4B74-A575-6662911ACF2A}"/>
              </a:ext>
            </a:extLst>
          </p:cNvPr>
          <p:cNvSpPr>
            <a:spLocks noGrp="1"/>
          </p:cNvSpPr>
          <p:nvPr>
            <p:ph idx="1"/>
          </p:nvPr>
        </p:nvSpPr>
        <p:spPr>
          <a:xfrm>
            <a:off x="590719" y="2330505"/>
            <a:ext cx="4559425" cy="3979585"/>
          </a:xfrm>
        </p:spPr>
        <p:txBody>
          <a:bodyPr anchor="ctr">
            <a:normAutofit/>
          </a:bodyPr>
          <a:lstStyle/>
          <a:p>
            <a:pPr marL="0" indent="0">
              <a:buNone/>
            </a:pPr>
            <a:r>
              <a:rPr lang="es-MX" sz="2000" dirty="0">
                <a:effectLst/>
                <a:latin typeface="Montserrat"/>
                <a:ea typeface="Calibri" panose="020F0502020204030204" pitchFamily="34" charset="0"/>
                <a:cs typeface="Times New Roman" panose="02020603050405020304" pitchFamily="18" charset="0"/>
              </a:rPr>
              <a:t>Se optimizó el proceso de evaluación de puestos a través del diseño, la integración y el despliegue del modelo Trabajo Familia. </a:t>
            </a:r>
          </a:p>
          <a:p>
            <a:pPr marL="0" indent="0">
              <a:buNone/>
            </a:pPr>
            <a:r>
              <a:rPr lang="es-MX" sz="2000" dirty="0">
                <a:effectLst/>
                <a:latin typeface="Montserrat"/>
                <a:ea typeface="Calibri" panose="020F0502020204030204" pitchFamily="34" charset="0"/>
                <a:cs typeface="Times New Roman" panose="02020603050405020304" pitchFamily="18" charset="0"/>
              </a:rPr>
              <a:t>Gracias a su implementación en todas las operaciones, se generó eficiencias en la gestión de la fuerza laboral actual, se robustecieron los procesos de talento —incluyendo desarrollo, sucesión y planeación— se mejoró el intercambio de talentos y el desarrollo transversal de competencias, y fomentamos la transparencia en la gestión de talento.</a:t>
            </a:r>
          </a:p>
          <a:p>
            <a:endParaRPr lang="es-MX" sz="2000" dirty="0"/>
          </a:p>
        </p:txBody>
      </p:sp>
      <p:sp>
        <p:nvSpPr>
          <p:cNvPr id="13330" name="Rectangle 148">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ectangle 150">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314" name="Picture 2" descr="Se debe o no negociar el salario en un nuevo empleo?">
            <a:extLst>
              <a:ext uri="{FF2B5EF4-FFF2-40B4-BE49-F238E27FC236}">
                <a16:creationId xmlns:a16="http://schemas.microsoft.com/office/drawing/2014/main" id="{4E0AF409-1F81-4B15-859A-213EEE4D0CD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089" r="11542"/>
          <a:stretch/>
        </p:blipFill>
        <p:spPr bwMode="auto">
          <a:xfrm>
            <a:off x="5977788" y="799352"/>
            <a:ext cx="5425410" cy="5259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98120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9A724DBA-D2D9-471E-8ED7-2015DDD950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59A9FED-DCA1-4886-8926-092D79E787F5}"/>
              </a:ext>
            </a:extLst>
          </p:cNvPr>
          <p:cNvSpPr>
            <a:spLocks noGrp="1"/>
          </p:cNvSpPr>
          <p:nvPr>
            <p:ph type="title"/>
          </p:nvPr>
        </p:nvSpPr>
        <p:spPr>
          <a:xfrm>
            <a:off x="7239014" y="525982"/>
            <a:ext cx="4282983" cy="1200361"/>
          </a:xfrm>
        </p:spPr>
        <p:txBody>
          <a:bodyPr anchor="b">
            <a:normAutofit fontScale="90000"/>
          </a:bodyPr>
          <a:lstStyle/>
          <a:p>
            <a:r>
              <a:rPr lang="es-ES" sz="3600" dirty="0">
                <a:latin typeface="Modern Love" panose="04090805081005020601" pitchFamily="82" charset="0"/>
              </a:rPr>
              <a:t>Sistema de gestión de salud ocupacional</a:t>
            </a:r>
            <a:endParaRPr lang="es-MX" sz="3600" dirty="0">
              <a:latin typeface="Modern Love" panose="04090805081005020601" pitchFamily="82" charset="0"/>
            </a:endParaRPr>
          </a:p>
        </p:txBody>
      </p:sp>
      <p:sp>
        <p:nvSpPr>
          <p:cNvPr id="73" name="Rectangle 72">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4641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0234"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338" name="Picture 2" descr="La importancia de la salud ocupacional - Avodá">
            <a:extLst>
              <a:ext uri="{FF2B5EF4-FFF2-40B4-BE49-F238E27FC236}">
                <a16:creationId xmlns:a16="http://schemas.microsoft.com/office/drawing/2014/main" id="{D2E7386A-D594-484D-89C9-B0CBDB87E43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76244" y="1539124"/>
            <a:ext cx="5628018" cy="3546881"/>
          </a:xfrm>
          <a:prstGeom prst="rect">
            <a:avLst/>
          </a:prstGeom>
          <a:noFill/>
          <a:extLst>
            <a:ext uri="{909E8E84-426E-40DD-AFC4-6F175D3DCCD1}">
              <a14:hiddenFill xmlns:a14="http://schemas.microsoft.com/office/drawing/2010/main">
                <a:solidFill>
                  <a:srgbClr val="FFFFFF"/>
                </a:solidFill>
              </a14:hiddenFill>
            </a:ext>
          </a:extLst>
        </p:spPr>
      </p:pic>
      <p:sp>
        <p:nvSpPr>
          <p:cNvPr id="77" name="Rectangle 76">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77786"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827017BD-B80E-4DEA-8EF2-F468F92BB94D}"/>
              </a:ext>
            </a:extLst>
          </p:cNvPr>
          <p:cNvSpPr>
            <a:spLocks noGrp="1"/>
          </p:cNvSpPr>
          <p:nvPr>
            <p:ph idx="1"/>
          </p:nvPr>
        </p:nvSpPr>
        <p:spPr>
          <a:xfrm>
            <a:off x="7239012" y="2031101"/>
            <a:ext cx="4282984" cy="3511943"/>
          </a:xfrm>
        </p:spPr>
        <p:txBody>
          <a:bodyPr anchor="ctr">
            <a:normAutofit/>
          </a:bodyPr>
          <a:lstStyle/>
          <a:p>
            <a:pPr marL="0" indent="0">
              <a:buNone/>
            </a:pPr>
            <a:r>
              <a:rPr lang="es-MX" sz="1800" dirty="0">
                <a:effectLst/>
                <a:latin typeface="Montserrat"/>
                <a:ea typeface="Calibri" panose="020F0502020204030204" pitchFamily="34" charset="0"/>
              </a:rPr>
              <a:t>El Sistema de Gestión de Salud Ocupacional establece la visión, la estrategia, los objetivos, los elementos y las actividades por medio de los cuales se busca mejorar la calidad de vida laboral en los centros de trabajo y unidades de negocio de la compañía.</a:t>
            </a:r>
            <a:endParaRPr lang="es-MX" sz="1800" dirty="0">
              <a:latin typeface="Montserrat"/>
            </a:endParaRPr>
          </a:p>
        </p:txBody>
      </p:sp>
      <p:sp>
        <p:nvSpPr>
          <p:cNvPr id="79" name="Rectangle 78">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677179"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987444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2" name="Rectangle 81">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58A959D-4E18-4071-A9F0-85DA021CA2B4}"/>
              </a:ext>
            </a:extLst>
          </p:cNvPr>
          <p:cNvSpPr>
            <a:spLocks noGrp="1"/>
          </p:cNvSpPr>
          <p:nvPr>
            <p:ph type="title"/>
          </p:nvPr>
        </p:nvSpPr>
        <p:spPr>
          <a:xfrm>
            <a:off x="589560" y="856180"/>
            <a:ext cx="4560584" cy="1128068"/>
          </a:xfrm>
        </p:spPr>
        <p:txBody>
          <a:bodyPr anchor="ctr">
            <a:normAutofit/>
          </a:bodyPr>
          <a:lstStyle/>
          <a:p>
            <a:r>
              <a:rPr lang="es-MX" sz="3700">
                <a:latin typeface="Modern Love" panose="04090805081005020601" pitchFamily="82" charset="0"/>
              </a:rPr>
              <a:t>Gestión integral de riesgos</a:t>
            </a:r>
          </a:p>
        </p:txBody>
      </p:sp>
      <p:grpSp>
        <p:nvGrpSpPr>
          <p:cNvPr id="84" name="Group 83">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85" name="Rectangle 84">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8" name="Rectangle 87">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02877505-D858-4F6D-A0AE-FF39614D99F4}"/>
              </a:ext>
            </a:extLst>
          </p:cNvPr>
          <p:cNvSpPr>
            <a:spLocks noGrp="1"/>
          </p:cNvSpPr>
          <p:nvPr>
            <p:ph idx="1"/>
          </p:nvPr>
        </p:nvSpPr>
        <p:spPr>
          <a:xfrm>
            <a:off x="590719" y="2330505"/>
            <a:ext cx="4559425" cy="3979585"/>
          </a:xfrm>
        </p:spPr>
        <p:txBody>
          <a:bodyPr anchor="ctr">
            <a:normAutofit/>
          </a:bodyPr>
          <a:lstStyle/>
          <a:p>
            <a:pPr marL="0" indent="0">
              <a:buNone/>
            </a:pPr>
            <a:r>
              <a:rPr lang="es-MX" sz="1700" dirty="0">
                <a:effectLst/>
                <a:latin typeface="Montserrat"/>
                <a:ea typeface="Calibri" panose="020F0502020204030204" pitchFamily="34" charset="0"/>
                <a:cs typeface="Times New Roman" panose="02020603050405020304" pitchFamily="18" charset="0"/>
              </a:rPr>
              <a:t>Al estar presentes en diferentes países y regiones, continuamente se está expuesto a diversos retos y riesgos que pueden afectar de manera adversa a la compañía. Por ello, es fundamental tener la capacidad de gestionar aquellos que pudieran surgir en el entorno global en el que se opera y que afecten la creación de valor del negocio. </a:t>
            </a:r>
          </a:p>
          <a:p>
            <a:r>
              <a:rPr lang="es-MX" sz="1700" dirty="0">
                <a:effectLst/>
                <a:latin typeface="Montserrat"/>
                <a:ea typeface="Calibri" panose="020F0502020204030204" pitchFamily="34" charset="0"/>
                <a:cs typeface="Times New Roman" panose="02020603050405020304" pitchFamily="18" charset="0"/>
              </a:rPr>
              <a:t>El Proceso de Gestión Integral de Riesgos es una estrategia que permite identificarlos, medirlos, registrarlos, evaluarlos, prevenirlos y/o mitigarlos.</a:t>
            </a:r>
          </a:p>
          <a:p>
            <a:endParaRPr lang="es-MX" sz="1700" dirty="0"/>
          </a:p>
        </p:txBody>
      </p:sp>
      <p:sp>
        <p:nvSpPr>
          <p:cNvPr id="90" name="Rectangle 89">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91">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Pin en Bts">
            <a:extLst>
              <a:ext uri="{FF2B5EF4-FFF2-40B4-BE49-F238E27FC236}">
                <a16:creationId xmlns:a16="http://schemas.microsoft.com/office/drawing/2014/main" id="{28BF75A6-5F66-4061-9C65-56EBE202FE6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 b="3065"/>
          <a:stretch/>
        </p:blipFill>
        <p:spPr bwMode="auto">
          <a:xfrm>
            <a:off x="5977788" y="799352"/>
            <a:ext cx="5425410" cy="5259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56332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65F2231-D9EA-476C-8F13-6879E2FAD6BF}"/>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2800" kern="1200">
                <a:solidFill>
                  <a:srgbClr val="FFFFFF"/>
                </a:solidFill>
                <a:latin typeface="+mj-lt"/>
                <a:ea typeface="+mj-ea"/>
                <a:cs typeface="+mj-cs"/>
              </a:rPr>
              <a:t>3.- Desarrollo de los procedimientos</a:t>
            </a:r>
          </a:p>
        </p:txBody>
      </p:sp>
      <p:pic>
        <p:nvPicPr>
          <p:cNvPr id="4" name="Marcador de contenido 3" descr="Diagrama&#10;&#10;Descripción generada automáticamente">
            <a:extLst>
              <a:ext uri="{FF2B5EF4-FFF2-40B4-BE49-F238E27FC236}">
                <a16:creationId xmlns:a16="http://schemas.microsoft.com/office/drawing/2014/main" id="{ABF31487-7850-4B2D-8BCC-C16ECBBEA703}"/>
              </a:ext>
            </a:extLst>
          </p:cNvPr>
          <p:cNvPicPr>
            <a:picLocks noGrp="1"/>
          </p:cNvPicPr>
          <p:nvPr>
            <p:ph idx="1"/>
          </p:nvPr>
        </p:nvPicPr>
        <p:blipFill>
          <a:blip r:embed="rId2"/>
          <a:stretch>
            <a:fillRect/>
          </a:stretch>
        </p:blipFill>
        <p:spPr>
          <a:xfrm>
            <a:off x="4777316" y="1503812"/>
            <a:ext cx="6780700" cy="3848047"/>
          </a:xfrm>
          <a:prstGeom prst="rect">
            <a:avLst/>
          </a:prstGeom>
        </p:spPr>
      </p:pic>
    </p:spTree>
    <p:extLst>
      <p:ext uri="{BB962C8B-B14F-4D97-AF65-F5344CB8AC3E}">
        <p14:creationId xmlns:p14="http://schemas.microsoft.com/office/powerpoint/2010/main" val="2512579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21C4EA8-6B83-4338-913D-D75D3C4F34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17F0015-6C67-40F4-8437-3EF67011A539}"/>
              </a:ext>
            </a:extLst>
          </p:cNvPr>
          <p:cNvSpPr>
            <a:spLocks noGrp="1"/>
          </p:cNvSpPr>
          <p:nvPr>
            <p:ph type="title"/>
          </p:nvPr>
        </p:nvSpPr>
        <p:spPr>
          <a:xfrm>
            <a:off x="471979" y="1731146"/>
            <a:ext cx="3124151" cy="1149288"/>
          </a:xfrm>
        </p:spPr>
        <p:txBody>
          <a:bodyPr vert="horz" lIns="91440" tIns="45720" rIns="91440" bIns="45720" rtlCol="0" anchor="b">
            <a:normAutofit/>
          </a:bodyPr>
          <a:lstStyle/>
          <a:p>
            <a:r>
              <a:rPr lang="es-MX" sz="2400" dirty="0">
                <a:latin typeface="Modern Love" panose="04090805081005020601" pitchFamily="82" charset="0"/>
              </a:rPr>
              <a:t>4-Implementación de los procesos</a:t>
            </a:r>
            <a:endParaRPr lang="en-US" sz="2400" dirty="0"/>
          </a:p>
        </p:txBody>
      </p:sp>
      <p:grpSp>
        <p:nvGrpSpPr>
          <p:cNvPr id="12" name="Group 11">
            <a:extLst>
              <a:ext uri="{FF2B5EF4-FFF2-40B4-BE49-F238E27FC236}">
                <a16:creationId xmlns:a16="http://schemas.microsoft.com/office/drawing/2014/main" id="{3AF6A671-C637-4547-85F4-51B6D18813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16432" y="1"/>
            <a:ext cx="2446384" cy="5777808"/>
            <a:chOff x="329184" y="1"/>
            <a:chExt cx="524256" cy="5777808"/>
          </a:xfrm>
        </p:grpSpPr>
        <p:cxnSp>
          <p:nvCxnSpPr>
            <p:cNvPr id="13" name="Straight Connector 12">
              <a:extLst>
                <a:ext uri="{FF2B5EF4-FFF2-40B4-BE49-F238E27FC236}">
                  <a16:creationId xmlns:a16="http://schemas.microsoft.com/office/drawing/2014/main" id="{C575CF26-3D3C-4C5A-A2B7-00432016EF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1208"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1084" y="679731"/>
            <a:ext cx="7682293" cy="56628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n 3" descr="Diagrama, Esquemático&#10;&#10;Descripción generada automáticamente">
            <a:extLst>
              <a:ext uri="{FF2B5EF4-FFF2-40B4-BE49-F238E27FC236}">
                <a16:creationId xmlns:a16="http://schemas.microsoft.com/office/drawing/2014/main" id="{31C043C2-9899-4D77-A582-50E314E48ACC}"/>
              </a:ext>
            </a:extLst>
          </p:cNvPr>
          <p:cNvPicPr/>
          <p:nvPr/>
        </p:nvPicPr>
        <p:blipFill rotWithShape="1">
          <a:blip r:embed="rId2"/>
          <a:srcRect l="50747"/>
          <a:stretch/>
        </p:blipFill>
        <p:spPr bwMode="auto">
          <a:xfrm rot="16200000">
            <a:off x="3292853" y="2253462"/>
            <a:ext cx="5047735" cy="2485280"/>
          </a:xfrm>
          <a:prstGeom prst="rect">
            <a:avLst/>
          </a:prstGeom>
          <a:extLst>
            <a:ext uri="{53640926-AAD7-44D8-BBD7-CCE9431645EC}">
              <a14:shadowObscured xmlns:a14="http://schemas.microsoft.com/office/drawing/2010/main"/>
            </a:ext>
          </a:extLst>
        </p:spPr>
      </p:pic>
      <p:pic>
        <p:nvPicPr>
          <p:cNvPr id="5" name="Imagen 4" descr="Diagrama, Esquemático&#10;&#10;Descripción generada automáticamente">
            <a:extLst>
              <a:ext uri="{FF2B5EF4-FFF2-40B4-BE49-F238E27FC236}">
                <a16:creationId xmlns:a16="http://schemas.microsoft.com/office/drawing/2014/main" id="{DE9BD959-F413-4D04-999B-4A73FF923719}"/>
              </a:ext>
            </a:extLst>
          </p:cNvPr>
          <p:cNvPicPr/>
          <p:nvPr/>
        </p:nvPicPr>
        <p:blipFill rotWithShape="1">
          <a:blip r:embed="rId2"/>
          <a:srcRect r="48982"/>
          <a:stretch/>
        </p:blipFill>
        <p:spPr bwMode="auto">
          <a:xfrm rot="16200000">
            <a:off x="6980129" y="2296451"/>
            <a:ext cx="5047735" cy="2399301"/>
          </a:xfrm>
          <a:prstGeom prst="rect">
            <a:avLst/>
          </a:prstGeom>
          <a:extLst>
            <a:ext uri="{53640926-AAD7-44D8-BBD7-CCE9431645EC}">
              <a14:shadowObscured xmlns:a14="http://schemas.microsoft.com/office/drawing/2010/main"/>
            </a:ext>
          </a:extLst>
        </p:spPr>
      </p:pic>
      <p:sp>
        <p:nvSpPr>
          <p:cNvPr id="6" name="CuadroTexto 5">
            <a:extLst>
              <a:ext uri="{FF2B5EF4-FFF2-40B4-BE49-F238E27FC236}">
                <a16:creationId xmlns:a16="http://schemas.microsoft.com/office/drawing/2014/main" id="{490B733A-9579-458D-B152-542EC3C48B95}"/>
              </a:ext>
            </a:extLst>
          </p:cNvPr>
          <p:cNvSpPr txBox="1"/>
          <p:nvPr/>
        </p:nvSpPr>
        <p:spPr>
          <a:xfrm>
            <a:off x="310359" y="3700568"/>
            <a:ext cx="3285771" cy="276999"/>
          </a:xfrm>
          <a:prstGeom prst="rect">
            <a:avLst/>
          </a:prstGeom>
          <a:noFill/>
          <a:ln w="28575">
            <a:solidFill>
              <a:schemeClr val="tx1"/>
            </a:solidFill>
          </a:ln>
        </p:spPr>
        <p:txBody>
          <a:bodyPr wrap="none" rtlCol="0">
            <a:spAutoFit/>
          </a:bodyPr>
          <a:lstStyle/>
          <a:p>
            <a:r>
              <a:rPr lang="es-MX" sz="1200" dirty="0"/>
              <a:t>https://www.youtube.com/watch?v=zyrzswdZe2g</a:t>
            </a:r>
          </a:p>
        </p:txBody>
      </p:sp>
    </p:spTree>
    <p:extLst>
      <p:ext uri="{BB962C8B-B14F-4D97-AF65-F5344CB8AC3E}">
        <p14:creationId xmlns:p14="http://schemas.microsoft.com/office/powerpoint/2010/main" val="30997297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6" name="Rectangle 75">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10F3FCE-D122-4E77-9C5D-65E45FF73C7B}"/>
              </a:ext>
            </a:extLst>
          </p:cNvPr>
          <p:cNvSpPr>
            <a:spLocks noGrp="1"/>
          </p:cNvSpPr>
          <p:nvPr>
            <p:ph type="title"/>
          </p:nvPr>
        </p:nvSpPr>
        <p:spPr>
          <a:xfrm>
            <a:off x="793662" y="386930"/>
            <a:ext cx="10066122" cy="1298448"/>
          </a:xfrm>
        </p:spPr>
        <p:txBody>
          <a:bodyPr anchor="b">
            <a:normAutofit/>
          </a:bodyPr>
          <a:lstStyle/>
          <a:p>
            <a:r>
              <a:rPr lang="es-ES" sz="4800" dirty="0">
                <a:latin typeface="Modern Love" panose="04090805081005020601" pitchFamily="82" charset="0"/>
              </a:rPr>
              <a:t>Análisis de los resultados</a:t>
            </a:r>
            <a:endParaRPr lang="es-MX" sz="4800" dirty="0">
              <a:latin typeface="Modern Love" panose="04090805081005020601" pitchFamily="82" charset="0"/>
            </a:endParaRPr>
          </a:p>
        </p:txBody>
      </p:sp>
      <p:sp>
        <p:nvSpPr>
          <p:cNvPr id="78" name="Rectangle 77">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CAA7906A-C93B-45CF-811E-B72B11B157B9}"/>
              </a:ext>
            </a:extLst>
          </p:cNvPr>
          <p:cNvSpPr>
            <a:spLocks noGrp="1"/>
          </p:cNvSpPr>
          <p:nvPr>
            <p:ph idx="1"/>
          </p:nvPr>
        </p:nvSpPr>
        <p:spPr>
          <a:xfrm>
            <a:off x="793661" y="2599509"/>
            <a:ext cx="4530898" cy="3639450"/>
          </a:xfrm>
        </p:spPr>
        <p:txBody>
          <a:bodyPr anchor="ctr">
            <a:normAutofit/>
          </a:bodyPr>
          <a:lstStyle/>
          <a:p>
            <a:pPr marL="0" indent="0">
              <a:spcAft>
                <a:spcPts val="800"/>
              </a:spcAft>
              <a:buNone/>
            </a:pPr>
            <a:r>
              <a:rPr lang="es-MX" sz="1800" dirty="0">
                <a:effectLst/>
                <a:latin typeface="Montserrat"/>
                <a:ea typeface="Calibri" panose="020F0502020204030204" pitchFamily="34" charset="0"/>
                <a:cs typeface="Arial" panose="020B0604020202020204" pitchFamily="34" charset="0"/>
              </a:rPr>
              <a:t>La comparabilidad del desempeño financiero y operativo en 2020 de Coca-Cola FEMSA en comparación con 2019 fue afectada por los siguientes factores:</a:t>
            </a:r>
          </a:p>
          <a:p>
            <a:pPr marL="0" indent="0">
              <a:spcAft>
                <a:spcPts val="800"/>
              </a:spcAft>
              <a:buNone/>
            </a:pPr>
            <a:r>
              <a:rPr lang="es-MX" sz="1800" dirty="0">
                <a:effectLst/>
                <a:latin typeface="Montserrat"/>
                <a:ea typeface="Calibri" panose="020F0502020204030204" pitchFamily="34" charset="0"/>
                <a:cs typeface="Arial" panose="020B0604020202020204" pitchFamily="34" charset="0"/>
              </a:rPr>
              <a:t>1) efectos de conversión como resultado de fluctuaciones en el tipo de cambio; y 2) los resultados en Argentina, considerada una economía hiperinflacionaria a partir del 1 de enero de 2018.  </a:t>
            </a:r>
          </a:p>
          <a:p>
            <a:endParaRPr lang="es-MX" sz="1900" dirty="0"/>
          </a:p>
        </p:txBody>
      </p:sp>
      <p:pic>
        <p:nvPicPr>
          <p:cNvPr id="18434" name="Picture 2" descr="FINANZAS PÚBLICAS Y POLÍTICA FISCAL, ECONOMÍA COLOMBIANA">
            <a:extLst>
              <a:ext uri="{FF2B5EF4-FFF2-40B4-BE49-F238E27FC236}">
                <a16:creationId xmlns:a16="http://schemas.microsoft.com/office/drawing/2014/main" id="{6723C9A7-D26B-4328-86F7-C32DE3A2779D}"/>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911532" y="2867110"/>
            <a:ext cx="5150277" cy="2948533"/>
          </a:xfrm>
          <a:prstGeom prst="rect">
            <a:avLst/>
          </a:prstGeom>
          <a:noFill/>
          <a:extLst>
            <a:ext uri="{909E8E84-426E-40DD-AFC4-6F175D3DCCD1}">
              <a14:hiddenFill xmlns:a14="http://schemas.microsoft.com/office/drawing/2010/main">
                <a:solidFill>
                  <a:srgbClr val="FFFFFF"/>
                </a:solidFill>
              </a14:hiddenFill>
            </a:ext>
          </a:extLst>
        </p:spPr>
      </p:pic>
      <p:sp>
        <p:nvSpPr>
          <p:cNvPr id="82" name="Rectangle 81">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447675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460" name="Rectangle 70">
            <a:extLst>
              <a:ext uri="{FF2B5EF4-FFF2-40B4-BE49-F238E27FC236}">
                <a16:creationId xmlns:a16="http://schemas.microsoft.com/office/drawing/2014/main" id="{117AB3D3-3C9C-4DED-809A-78734805B8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2E98CA4-6D72-4F77-9B95-A83E5500FDF2}"/>
              </a:ext>
            </a:extLst>
          </p:cNvPr>
          <p:cNvSpPr>
            <a:spLocks noGrp="1"/>
          </p:cNvSpPr>
          <p:nvPr>
            <p:ph type="title"/>
          </p:nvPr>
        </p:nvSpPr>
        <p:spPr>
          <a:xfrm>
            <a:off x="793662" y="386930"/>
            <a:ext cx="10066122" cy="1298448"/>
          </a:xfrm>
        </p:spPr>
        <p:txBody>
          <a:bodyPr anchor="b">
            <a:normAutofit/>
          </a:bodyPr>
          <a:lstStyle/>
          <a:p>
            <a:r>
              <a:rPr lang="es-ES" sz="4800" dirty="0">
                <a:latin typeface="Modern Love" panose="04090805081005020601" pitchFamily="82" charset="0"/>
              </a:rPr>
              <a:t>Certificaciones Coca-Cola FEMSA</a:t>
            </a:r>
            <a:endParaRPr lang="es-MX" sz="4800" dirty="0">
              <a:latin typeface="Modern Love" panose="04090805081005020601" pitchFamily="82" charset="0"/>
            </a:endParaRPr>
          </a:p>
        </p:txBody>
      </p:sp>
      <p:sp>
        <p:nvSpPr>
          <p:cNvPr id="73" name="Rectangle 72">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411DFCE0-16E9-449D-9B5C-4AF2FA8B0A7F}"/>
              </a:ext>
            </a:extLst>
          </p:cNvPr>
          <p:cNvSpPr>
            <a:spLocks noGrp="1"/>
          </p:cNvSpPr>
          <p:nvPr>
            <p:ph idx="1"/>
          </p:nvPr>
        </p:nvSpPr>
        <p:spPr>
          <a:xfrm>
            <a:off x="793661" y="2219325"/>
            <a:ext cx="4530898" cy="4019634"/>
          </a:xfrm>
        </p:spPr>
        <p:txBody>
          <a:bodyPr anchor="ctr">
            <a:normAutofit fontScale="92500"/>
          </a:bodyPr>
          <a:lstStyle/>
          <a:p>
            <a:pPr marL="0" indent="0">
              <a:buNone/>
            </a:pPr>
            <a:r>
              <a:rPr lang="es-ES" sz="1400" dirty="0">
                <a:latin typeface="Montserrat"/>
              </a:rPr>
              <a:t>Las seis plantas embotelladoras de Coca-Cola FEMSA lograron las certificaciones de inocuidad y calidad ISO 9001, 22000 y PAS 220 tras una inversión superior a los 2 millones de dólares en 24 meses de gestión.</a:t>
            </a:r>
          </a:p>
          <a:p>
            <a:r>
              <a:rPr lang="es-ES" sz="1400" dirty="0">
                <a:latin typeface="Montserrat"/>
              </a:rPr>
              <a:t>La certificación ISO 9001 es otorgada a las organizaciones que demuestren su capacidad para proporcionar productos que satisfagan plenamente los requisitos de sus clientes y las reglamentaciones correspondientes.</a:t>
            </a:r>
          </a:p>
          <a:p>
            <a:r>
              <a:rPr lang="es-ES" sz="1400" dirty="0">
                <a:latin typeface="Montserrat"/>
              </a:rPr>
              <a:t>El ISO 22000, es la certificación específica que se le da al Sistema de Gestión de Inocuidad de los Alimentos que garantiza el cumplimiento, en toda la cadena productiva, de los más altos estándares de inocuidad.</a:t>
            </a:r>
          </a:p>
          <a:p>
            <a:r>
              <a:rPr lang="es-ES" sz="1400" dirty="0">
                <a:latin typeface="Montserrat"/>
              </a:rPr>
              <a:t>Por último el PAS 220 es una certificación que reconoce la aplicación de las normas más exigentes en materia de seguridad alimentaria que garantizan la calidad e inocuidad de los procesos y productos, su propósito es asegurar el cumplimiento de los programas prerrequisitos que soportan la iniciativa mundial para un Sistema de Gestión de Inocuidad Alimentaria diseñado según la Norma ISO 22000.</a:t>
            </a:r>
            <a:endParaRPr lang="es-ES" sz="1100" dirty="0">
              <a:latin typeface="Montserrat"/>
            </a:endParaRPr>
          </a:p>
        </p:txBody>
      </p:sp>
      <p:pic>
        <p:nvPicPr>
          <p:cNvPr id="19458" name="Picture 2" descr="El PSEC de AEFA obtiene el certificado ISO 9001 – MedsBla">
            <a:extLst>
              <a:ext uri="{FF2B5EF4-FFF2-40B4-BE49-F238E27FC236}">
                <a16:creationId xmlns:a16="http://schemas.microsoft.com/office/drawing/2014/main" id="{DEE84F96-98E3-4D5A-9594-C86CB8C4551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447" r="10557" b="2"/>
          <a:stretch/>
        </p:blipFill>
        <p:spPr bwMode="auto">
          <a:xfrm>
            <a:off x="5911532" y="2484255"/>
            <a:ext cx="5150277" cy="3714244"/>
          </a:xfrm>
          <a:prstGeom prst="rect">
            <a:avLst/>
          </a:prstGeom>
          <a:noFill/>
          <a:extLst>
            <a:ext uri="{909E8E84-426E-40DD-AFC4-6F175D3DCCD1}">
              <a14:hiddenFill xmlns:a14="http://schemas.microsoft.com/office/drawing/2010/main">
                <a:solidFill>
                  <a:srgbClr val="FFFFFF"/>
                </a:solidFill>
              </a14:hiddenFill>
            </a:ext>
          </a:extLst>
        </p:spPr>
      </p:pic>
      <p:sp>
        <p:nvSpPr>
          <p:cNvPr id="77" name="Rectangle 76">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960973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FC2C307-56C8-48E9-8024-ADDBA343D8D1}"/>
              </a:ext>
            </a:extLst>
          </p:cNvPr>
          <p:cNvSpPr>
            <a:spLocks noGrp="1"/>
          </p:cNvSpPr>
          <p:nvPr>
            <p:ph type="title"/>
          </p:nvPr>
        </p:nvSpPr>
        <p:spPr>
          <a:xfrm>
            <a:off x="808638" y="386930"/>
            <a:ext cx="9236700" cy="1188950"/>
          </a:xfrm>
        </p:spPr>
        <p:txBody>
          <a:bodyPr anchor="b">
            <a:normAutofit/>
          </a:bodyPr>
          <a:lstStyle/>
          <a:p>
            <a:r>
              <a:rPr lang="es-ES" sz="4600">
                <a:latin typeface="Modern Love" panose="04090805081005020601" pitchFamily="82" charset="0"/>
              </a:rPr>
              <a:t>Certificaciones Coca-Cola FEMSA</a:t>
            </a:r>
            <a:endParaRPr lang="es-MX" sz="4600"/>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092E8A6B-79C5-4DA4-9914-C5ED6D1A1AB7}"/>
              </a:ext>
            </a:extLst>
          </p:cNvPr>
          <p:cNvSpPr>
            <a:spLocks noGrp="1"/>
          </p:cNvSpPr>
          <p:nvPr>
            <p:ph idx="1"/>
          </p:nvPr>
        </p:nvSpPr>
        <p:spPr>
          <a:xfrm>
            <a:off x="793660" y="2599509"/>
            <a:ext cx="10143668" cy="3435531"/>
          </a:xfrm>
        </p:spPr>
        <p:txBody>
          <a:bodyPr anchor="ctr">
            <a:normAutofit/>
          </a:bodyPr>
          <a:lstStyle/>
          <a:p>
            <a:pPr marL="0" indent="0">
              <a:buNone/>
            </a:pPr>
            <a:r>
              <a:rPr lang="es-ES" sz="2000" dirty="0">
                <a:latin typeface="Montserrat"/>
              </a:rPr>
              <a:t>La empresa también cuenta con éstas certificaciones, las cuales son:</a:t>
            </a:r>
          </a:p>
          <a:p>
            <a:r>
              <a:rPr lang="es-ES" sz="2000" dirty="0">
                <a:latin typeface="Montserrat"/>
              </a:rPr>
              <a:t>ISO 9001 (Sistema de Gestión de Calidad)</a:t>
            </a:r>
          </a:p>
          <a:p>
            <a:r>
              <a:rPr lang="es-ES" sz="2000" dirty="0">
                <a:latin typeface="Montserrat"/>
              </a:rPr>
              <a:t>ISO 14001 (Sistema de Gestión de Ambiental)</a:t>
            </a:r>
          </a:p>
          <a:p>
            <a:r>
              <a:rPr lang="es-ES" sz="2000" dirty="0">
                <a:latin typeface="Montserrat"/>
              </a:rPr>
              <a:t>OSHAS 18001 (Gestión de Seguridad y salud ocupacional)</a:t>
            </a:r>
          </a:p>
          <a:p>
            <a:r>
              <a:rPr lang="es-ES" sz="2000" dirty="0">
                <a:latin typeface="Montserrat"/>
              </a:rPr>
              <a:t>FSSC22000 (Inocuidad de alimentos)CERTIFICACIONES ADICIONALES</a:t>
            </a:r>
          </a:p>
          <a:p>
            <a:r>
              <a:rPr lang="es-ES" sz="2000" dirty="0">
                <a:latin typeface="Montserrat"/>
              </a:rPr>
              <a:t>Certificados de Industria Limpia (Las da PROFEPA)</a:t>
            </a:r>
          </a:p>
          <a:p>
            <a:r>
              <a:rPr lang="es-ES" sz="2000" dirty="0">
                <a:latin typeface="Montserrat"/>
              </a:rPr>
              <a:t>Cero residuos (Asociación de Industriales)</a:t>
            </a:r>
          </a:p>
          <a:p>
            <a:r>
              <a:rPr lang="es-ES" sz="2000" dirty="0">
                <a:latin typeface="Montserrat"/>
              </a:rPr>
              <a:t>ESR: Empresa Socialmente Responsable</a:t>
            </a:r>
          </a:p>
        </p:txBody>
      </p:sp>
    </p:spTree>
    <p:extLst>
      <p:ext uri="{BB962C8B-B14F-4D97-AF65-F5344CB8AC3E}">
        <p14:creationId xmlns:p14="http://schemas.microsoft.com/office/powerpoint/2010/main" val="39656276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25E613D-16A8-4F25-A44B-861CDD537AF2}"/>
              </a:ext>
            </a:extLst>
          </p:cNvPr>
          <p:cNvSpPr>
            <a:spLocks noGrp="1"/>
          </p:cNvSpPr>
          <p:nvPr>
            <p:ph type="title"/>
          </p:nvPr>
        </p:nvSpPr>
        <p:spPr>
          <a:xfrm>
            <a:off x="808638" y="386930"/>
            <a:ext cx="9236700" cy="1188950"/>
          </a:xfrm>
        </p:spPr>
        <p:txBody>
          <a:bodyPr anchor="b">
            <a:normAutofit/>
          </a:bodyPr>
          <a:lstStyle/>
          <a:p>
            <a:r>
              <a:rPr lang="es-ES" sz="5400" dirty="0">
                <a:latin typeface="Modern Love" panose="04090805081005020601" pitchFamily="82" charset="0"/>
              </a:rPr>
              <a:t>Selección de paper’s</a:t>
            </a:r>
            <a:endParaRPr lang="es-MX" sz="5400" dirty="0">
              <a:latin typeface="Modern Love" panose="04090805081005020601" pitchFamily="82" charset="0"/>
            </a:endParaRP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19BB325F-29F8-4414-A044-D0286BF5179F}"/>
              </a:ext>
            </a:extLst>
          </p:cNvPr>
          <p:cNvSpPr>
            <a:spLocks noGrp="1"/>
          </p:cNvSpPr>
          <p:nvPr>
            <p:ph idx="1"/>
          </p:nvPr>
        </p:nvSpPr>
        <p:spPr>
          <a:xfrm>
            <a:off x="793660" y="2599509"/>
            <a:ext cx="10143668" cy="3435531"/>
          </a:xfrm>
        </p:spPr>
        <p:txBody>
          <a:bodyPr anchor="ctr">
            <a:normAutofit/>
          </a:bodyPr>
          <a:lstStyle/>
          <a:p>
            <a:pPr marL="0" indent="0">
              <a:buNone/>
            </a:pPr>
            <a:r>
              <a:rPr lang="es-ES" sz="1900" u="sng" dirty="0">
                <a:latin typeface="Montserrat"/>
              </a:rPr>
              <a:t>La Ética y el Código de conducta </a:t>
            </a:r>
          </a:p>
          <a:p>
            <a:pPr marL="0" indent="0">
              <a:buNone/>
            </a:pPr>
            <a:r>
              <a:rPr lang="es-ES" sz="1900" dirty="0">
                <a:highlight>
                  <a:srgbClr val="FFFF00"/>
                </a:highlight>
                <a:latin typeface="Montserrat"/>
              </a:rPr>
              <a:t>Paper 1 (Paper #4, La Ética y el Código de conducta).</a:t>
            </a:r>
          </a:p>
          <a:p>
            <a:pPr marL="0" indent="0">
              <a:buNone/>
            </a:pPr>
            <a:r>
              <a:rPr lang="es-MX" sz="1900" dirty="0">
                <a:effectLst/>
                <a:latin typeface="Montserrat"/>
                <a:ea typeface="Calibri" panose="020F0502020204030204" pitchFamily="34" charset="0"/>
                <a:cs typeface="Times New Roman" panose="02020603050405020304" pitchFamily="18" charset="0"/>
              </a:rPr>
              <a:t>El Código de Ética FEMSA es la base de la conducta empresarial y el fundamento de todas sus políticas, procedimientos y directrices. Ha sido aprobado por el Consejo de Administración, que también ha autorizado su expedición y su actualización permanente, necesaria en virtud de los cambios que se observan en el entorno social.</a:t>
            </a:r>
          </a:p>
          <a:p>
            <a:pPr marL="0" indent="0">
              <a:buNone/>
            </a:pPr>
            <a:r>
              <a:rPr lang="es-MX" sz="1900" dirty="0">
                <a:effectLst/>
                <a:latin typeface="Montserrat"/>
                <a:ea typeface="Calibri" panose="020F0502020204030204" pitchFamily="34" charset="0"/>
                <a:cs typeface="Times New Roman" panose="02020603050405020304" pitchFamily="18" charset="0"/>
              </a:rPr>
              <a:t>El Código de Ética FEMSA se formaliza en un solo documento, en donde están integrados los principios éticos, unifica criterios y establece un marco de referencia común que da rumbo a la empresa para actuar siempre de manera integral.</a:t>
            </a:r>
          </a:p>
          <a:p>
            <a:pPr marL="0" indent="0">
              <a:buNone/>
            </a:pPr>
            <a:endParaRPr lang="es-ES" sz="1900" dirty="0"/>
          </a:p>
          <a:p>
            <a:endParaRPr lang="es-MX" sz="1900" dirty="0"/>
          </a:p>
        </p:txBody>
      </p:sp>
    </p:spTree>
    <p:extLst>
      <p:ext uri="{BB962C8B-B14F-4D97-AF65-F5344CB8AC3E}">
        <p14:creationId xmlns:p14="http://schemas.microsoft.com/office/powerpoint/2010/main" val="30871470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5FC8A4C-40D1-43E2-BC95-CF25D587E8F4}"/>
              </a:ext>
            </a:extLst>
          </p:cNvPr>
          <p:cNvSpPr>
            <a:spLocks noGrp="1"/>
          </p:cNvSpPr>
          <p:nvPr>
            <p:ph type="title"/>
          </p:nvPr>
        </p:nvSpPr>
        <p:spPr>
          <a:xfrm>
            <a:off x="808638" y="386930"/>
            <a:ext cx="9236700" cy="1188950"/>
          </a:xfrm>
        </p:spPr>
        <p:txBody>
          <a:bodyPr anchor="b">
            <a:normAutofit/>
          </a:bodyPr>
          <a:lstStyle/>
          <a:p>
            <a:r>
              <a:rPr lang="es-ES" sz="5400" dirty="0">
                <a:latin typeface="Modern Love" panose="04090805081005020601" pitchFamily="82" charset="0"/>
              </a:rPr>
              <a:t>Selección de paper’s</a:t>
            </a:r>
            <a:endParaRPr lang="es-MX" sz="5400" dirty="0"/>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71B91888-47FC-48BA-93BB-4348BB8F80C7}"/>
              </a:ext>
            </a:extLst>
          </p:cNvPr>
          <p:cNvSpPr>
            <a:spLocks noGrp="1"/>
          </p:cNvSpPr>
          <p:nvPr>
            <p:ph idx="1"/>
          </p:nvPr>
        </p:nvSpPr>
        <p:spPr>
          <a:xfrm>
            <a:off x="793660" y="2388093"/>
            <a:ext cx="10143668" cy="3646947"/>
          </a:xfrm>
        </p:spPr>
        <p:txBody>
          <a:bodyPr anchor="ctr">
            <a:normAutofit/>
          </a:bodyPr>
          <a:lstStyle/>
          <a:p>
            <a:pPr marL="0" indent="0">
              <a:buNone/>
            </a:pPr>
            <a:r>
              <a:rPr lang="pt-BR" sz="1400" b="1" u="sng" dirty="0">
                <a:latin typeface="Montserrat"/>
              </a:rPr>
              <a:t>RECURSOS</a:t>
            </a:r>
          </a:p>
          <a:p>
            <a:pPr marL="0" indent="0">
              <a:buNone/>
            </a:pPr>
            <a:r>
              <a:rPr lang="pt-BR" sz="1400" dirty="0">
                <a:highlight>
                  <a:srgbClr val="FFFF00"/>
                </a:highlight>
                <a:latin typeface="Montserrat"/>
              </a:rPr>
              <a:t>Paper 2 (Paper #39, RECURSOS).</a:t>
            </a:r>
          </a:p>
          <a:p>
            <a:pPr marL="0" indent="0">
              <a:buNone/>
            </a:pPr>
            <a:r>
              <a:rPr lang="es-MX" sz="1400" dirty="0">
                <a:effectLst/>
                <a:latin typeface="Montserrat"/>
                <a:ea typeface="Calibri" panose="020F0502020204030204" pitchFamily="34" charset="0"/>
                <a:cs typeface="Times New Roman" panose="02020603050405020304" pitchFamily="18" charset="0"/>
              </a:rPr>
              <a:t>Los recursos necesarios para implementar, mantener y mejorar el sistema de gestión de la calidad se deben gestionar adecuadamente para que la organización identifique, planifique, ponga a disposición, usar, monitorear y cambiar los recursos apropiados según sea necesario.</a:t>
            </a:r>
          </a:p>
          <a:p>
            <a:pPr marL="0" indent="0">
              <a:spcAft>
                <a:spcPts val="800"/>
              </a:spcAft>
              <a:buNone/>
            </a:pPr>
            <a:r>
              <a:rPr lang="es-MX" sz="1400" dirty="0">
                <a:effectLst/>
                <a:latin typeface="Montserrat"/>
                <a:ea typeface="Calibri" panose="020F0502020204030204" pitchFamily="34" charset="0"/>
                <a:cs typeface="Times New Roman" panose="02020603050405020304" pitchFamily="18" charset="0"/>
              </a:rPr>
              <a:t>En FEMSA se tiene la responsabilidad de proteger y usar adecuadamente los activos, así como de buscar el mejor aprovechamiento de los recursos asignados.</a:t>
            </a:r>
          </a:p>
          <a:p>
            <a:pPr marL="0" indent="0">
              <a:spcAft>
                <a:spcPts val="800"/>
              </a:spcAft>
              <a:buNone/>
            </a:pPr>
            <a:r>
              <a:rPr lang="es-MX" sz="1400" dirty="0">
                <a:effectLst/>
                <a:latin typeface="Montserrat"/>
                <a:ea typeface="Calibri" panose="020F0502020204030204" pitchFamily="34" charset="0"/>
                <a:cs typeface="Times New Roman" panose="02020603050405020304" pitchFamily="18" charset="0"/>
              </a:rPr>
              <a:t>Para llevar a cabo esta gestión de recursos, en FEMSA se toman en cuenta 3 principales puntos:</a:t>
            </a:r>
          </a:p>
          <a:p>
            <a:pPr>
              <a:spcAft>
                <a:spcPts val="800"/>
              </a:spcAft>
            </a:pPr>
            <a:r>
              <a:rPr lang="es-MX" sz="1400" dirty="0">
                <a:effectLst/>
                <a:latin typeface="Montserrat"/>
                <a:ea typeface="Calibri" panose="020F0502020204030204" pitchFamily="34" charset="0"/>
                <a:cs typeface="Times New Roman" panose="02020603050405020304" pitchFamily="18" charset="0"/>
              </a:rPr>
              <a:t>1. Proteger y preservar los activos de FEMSA y aquellos que se utilizan a nombre de FEMSA. </a:t>
            </a:r>
          </a:p>
          <a:p>
            <a:pPr>
              <a:spcAft>
                <a:spcPts val="800"/>
              </a:spcAft>
            </a:pPr>
            <a:r>
              <a:rPr lang="es-MX" sz="1400" dirty="0">
                <a:effectLst/>
                <a:latin typeface="Montserrat"/>
                <a:ea typeface="Calibri" panose="020F0502020204030204" pitchFamily="34" charset="0"/>
                <a:cs typeface="Times New Roman" panose="02020603050405020304" pitchFamily="18" charset="0"/>
              </a:rPr>
              <a:t>2. Utilizar en forma eficiente los activos de FEMSA para contribuir al logro de sus objetivos. </a:t>
            </a:r>
          </a:p>
          <a:p>
            <a:pPr>
              <a:spcAft>
                <a:spcPts val="800"/>
              </a:spcAft>
            </a:pPr>
            <a:r>
              <a:rPr lang="es-MX" sz="1400" dirty="0">
                <a:effectLst/>
                <a:latin typeface="Montserrat"/>
                <a:ea typeface="Calibri" panose="020F0502020204030204" pitchFamily="34" charset="0"/>
                <a:cs typeface="Times New Roman" panose="02020603050405020304" pitchFamily="18" charset="0"/>
              </a:rPr>
              <a:t>3. Utilizar el nombre o los recursos de FEMSA responsablemente, buscando siempre y solamente el beneficio de la empresa.</a:t>
            </a:r>
          </a:p>
        </p:txBody>
      </p:sp>
    </p:spTree>
    <p:extLst>
      <p:ext uri="{BB962C8B-B14F-4D97-AF65-F5344CB8AC3E}">
        <p14:creationId xmlns:p14="http://schemas.microsoft.com/office/powerpoint/2010/main" val="11699572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8" name="Rectangle 191">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4899561D-3DD9-4822-84F6-C71217EAD4AE}"/>
              </a:ext>
            </a:extLst>
          </p:cNvPr>
          <p:cNvSpPr>
            <a:spLocks noGrp="1"/>
          </p:cNvSpPr>
          <p:nvPr>
            <p:ph type="title"/>
          </p:nvPr>
        </p:nvSpPr>
        <p:spPr>
          <a:xfrm>
            <a:off x="589560" y="856180"/>
            <a:ext cx="4560584" cy="1128068"/>
          </a:xfrm>
        </p:spPr>
        <p:txBody>
          <a:bodyPr anchor="ctr">
            <a:normAutofit/>
          </a:bodyPr>
          <a:lstStyle/>
          <a:p>
            <a:r>
              <a:rPr lang="es-MX" sz="3700" dirty="0">
                <a:effectLst/>
                <a:latin typeface="Modern Love" panose="04090805081005020601" pitchFamily="82" charset="0"/>
                <a:ea typeface="Calibri" panose="020F0502020204030204" pitchFamily="34" charset="0"/>
                <a:cs typeface="Times New Roman" panose="02020603050405020304" pitchFamily="18" charset="0"/>
              </a:rPr>
              <a:t>Objetivo del proyecto</a:t>
            </a:r>
            <a:endParaRPr lang="es-MX" sz="3700" dirty="0">
              <a:latin typeface="Modern Love" panose="04090805081005020601" pitchFamily="82" charset="0"/>
            </a:endParaRPr>
          </a:p>
        </p:txBody>
      </p:sp>
      <p:grpSp>
        <p:nvGrpSpPr>
          <p:cNvPr id="3089" name="Group 192">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3090" name="Rectangle 19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91" name="Rectangle 19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092" name="Rectangle 19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Marcador de contenido 2">
            <a:extLst>
              <a:ext uri="{FF2B5EF4-FFF2-40B4-BE49-F238E27FC236}">
                <a16:creationId xmlns:a16="http://schemas.microsoft.com/office/drawing/2014/main" id="{8206F392-C951-44A4-BE6C-711C1006D073}"/>
              </a:ext>
            </a:extLst>
          </p:cNvPr>
          <p:cNvSpPr>
            <a:spLocks noGrp="1"/>
          </p:cNvSpPr>
          <p:nvPr>
            <p:ph idx="1"/>
          </p:nvPr>
        </p:nvSpPr>
        <p:spPr>
          <a:xfrm>
            <a:off x="590719" y="2330505"/>
            <a:ext cx="4559425" cy="3979585"/>
          </a:xfrm>
        </p:spPr>
        <p:txBody>
          <a:bodyPr anchor="ctr">
            <a:normAutofit/>
          </a:bodyPr>
          <a:lstStyle/>
          <a:p>
            <a:pPr marL="0" indent="0">
              <a:spcAft>
                <a:spcPts val="800"/>
              </a:spcAft>
              <a:buNone/>
            </a:pPr>
            <a:r>
              <a:rPr lang="es-MX" sz="2000" dirty="0">
                <a:effectLst/>
                <a:latin typeface="Montserrat"/>
                <a:ea typeface="Calibri" panose="020F0502020204030204" pitchFamily="34" charset="0"/>
                <a:cs typeface="Times New Roman" panose="02020603050405020304" pitchFamily="18" charset="0"/>
              </a:rPr>
              <a:t>El objetivo es el de conocer las políticas de calidad, procesos internos y externos que tiene la empresa FEMSA.</a:t>
            </a:r>
          </a:p>
          <a:p>
            <a:pPr marL="0" indent="0">
              <a:spcAft>
                <a:spcPts val="800"/>
              </a:spcAft>
              <a:buNone/>
            </a:pPr>
            <a:r>
              <a:rPr lang="es-MX" sz="2000" dirty="0">
                <a:latin typeface="Montserrat"/>
                <a:ea typeface="Calibri" panose="020F0502020204030204" pitchFamily="34" charset="0"/>
                <a:cs typeface="Times New Roman" panose="02020603050405020304" pitchFamily="18" charset="0"/>
              </a:rPr>
              <a:t>El análisis </a:t>
            </a:r>
            <a:r>
              <a:rPr lang="es-MX" sz="2000" dirty="0">
                <a:effectLst/>
                <a:latin typeface="Montserrat"/>
                <a:ea typeface="Calibri" panose="020F0502020204030204" pitchFamily="34" charset="0"/>
                <a:cs typeface="Times New Roman" panose="02020603050405020304" pitchFamily="18" charset="0"/>
              </a:rPr>
              <a:t>de su sistema de gestión de calidad nos ayudará a ser capaces de ver los cumplimientos exigidos en la norma ISO-9001-2005 y también por el cliente.</a:t>
            </a:r>
          </a:p>
          <a:p>
            <a:pPr marL="0" indent="0">
              <a:spcAft>
                <a:spcPts val="800"/>
              </a:spcAft>
              <a:buNone/>
            </a:pPr>
            <a:endParaRPr lang="es-MX"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s-MX" sz="2000" dirty="0"/>
          </a:p>
        </p:txBody>
      </p:sp>
      <p:sp>
        <p:nvSpPr>
          <p:cNvPr id="197" name="Rectangle 196">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8" name="Rectangle 197">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078" name="Picture 6" descr="Los Sistemas de Gestión de Calidad en las Universidades Españolas | Grupo  San Valero">
            <a:extLst>
              <a:ext uri="{FF2B5EF4-FFF2-40B4-BE49-F238E27FC236}">
                <a16:creationId xmlns:a16="http://schemas.microsoft.com/office/drawing/2014/main" id="{E221C4FA-3C48-4241-B688-FC54F4D4B2E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3058" r="9691" b="2"/>
          <a:stretch/>
        </p:blipFill>
        <p:spPr bwMode="auto">
          <a:xfrm>
            <a:off x="5977788" y="799352"/>
            <a:ext cx="5425410" cy="5259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87359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5D37BD5-12A4-4F7B-B5C6-2B6CD47A4A40}"/>
              </a:ext>
            </a:extLst>
          </p:cNvPr>
          <p:cNvSpPr>
            <a:spLocks noGrp="1"/>
          </p:cNvSpPr>
          <p:nvPr>
            <p:ph type="title"/>
          </p:nvPr>
        </p:nvSpPr>
        <p:spPr>
          <a:xfrm>
            <a:off x="808638" y="386930"/>
            <a:ext cx="9236700" cy="1188950"/>
          </a:xfrm>
        </p:spPr>
        <p:txBody>
          <a:bodyPr anchor="b">
            <a:normAutofit/>
          </a:bodyPr>
          <a:lstStyle/>
          <a:p>
            <a:r>
              <a:rPr lang="es-ES" sz="5400" dirty="0">
                <a:latin typeface="Modern Love" panose="04090805081005020601" pitchFamily="82" charset="0"/>
              </a:rPr>
              <a:t>Selección de paper’s</a:t>
            </a:r>
            <a:endParaRPr lang="es-MX" sz="5400" dirty="0"/>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AA5243F0-9802-4960-96AE-11DA7DF0CE70}"/>
              </a:ext>
            </a:extLst>
          </p:cNvPr>
          <p:cNvSpPr>
            <a:spLocks noGrp="1"/>
          </p:cNvSpPr>
          <p:nvPr>
            <p:ph idx="1"/>
          </p:nvPr>
        </p:nvSpPr>
        <p:spPr>
          <a:xfrm>
            <a:off x="793660" y="2599509"/>
            <a:ext cx="10143668" cy="3435531"/>
          </a:xfrm>
        </p:spPr>
        <p:txBody>
          <a:bodyPr anchor="ctr">
            <a:normAutofit/>
          </a:bodyPr>
          <a:lstStyle/>
          <a:p>
            <a:pPr marL="0" indent="0">
              <a:spcAft>
                <a:spcPts val="800"/>
              </a:spcAft>
              <a:buNone/>
            </a:pPr>
            <a:r>
              <a:rPr lang="es-MX" sz="1700" b="1" u="sng" dirty="0">
                <a:effectLst/>
                <a:latin typeface="Montserrat"/>
                <a:ea typeface="Calibri" panose="020F0502020204030204" pitchFamily="34" charset="0"/>
                <a:cs typeface="Times New Roman" panose="02020603050405020304" pitchFamily="18" charset="0"/>
              </a:rPr>
              <a:t>Demostrar la conformidad con el estándar </a:t>
            </a:r>
            <a:endParaRPr lang="es-MX" sz="1700" b="1" u="sng" dirty="0">
              <a:latin typeface="Montserrat"/>
              <a:ea typeface="Calibri" panose="020F0502020204030204" pitchFamily="34" charset="0"/>
              <a:cs typeface="Times New Roman" panose="02020603050405020304" pitchFamily="18" charset="0"/>
            </a:endParaRPr>
          </a:p>
          <a:p>
            <a:pPr marL="0" indent="0">
              <a:spcAft>
                <a:spcPts val="800"/>
              </a:spcAft>
              <a:buNone/>
            </a:pPr>
            <a:r>
              <a:rPr lang="es-MX" sz="1700" b="1" dirty="0">
                <a:effectLst/>
                <a:highlight>
                  <a:srgbClr val="FFFF00"/>
                </a:highlight>
                <a:latin typeface="Montserrat"/>
                <a:ea typeface="Calibri" panose="020F0502020204030204" pitchFamily="34" charset="0"/>
                <a:cs typeface="Times New Roman" panose="02020603050405020304" pitchFamily="18" charset="0"/>
              </a:rPr>
              <a:t>Paper 3 (Paper #14, Demostrar la conformidad con el estándar)</a:t>
            </a:r>
            <a:r>
              <a:rPr lang="es-MX" sz="1700" b="1" dirty="0">
                <a:effectLst/>
                <a:latin typeface="Montserrat"/>
                <a:ea typeface="Calibri" panose="020F0502020204030204" pitchFamily="34" charset="0"/>
                <a:cs typeface="Times New Roman" panose="02020603050405020304" pitchFamily="18" charset="0"/>
              </a:rPr>
              <a:t>.</a:t>
            </a:r>
            <a:endParaRPr lang="es-MX" sz="1700" dirty="0">
              <a:effectLst/>
              <a:latin typeface="Montserrat"/>
              <a:ea typeface="Calibri" panose="020F0502020204030204" pitchFamily="34" charset="0"/>
              <a:cs typeface="Times New Roman" panose="02020603050405020304" pitchFamily="18" charset="0"/>
            </a:endParaRPr>
          </a:p>
          <a:p>
            <a:pPr marL="0" indent="0">
              <a:buNone/>
            </a:pPr>
            <a:r>
              <a:rPr lang="es-MX" sz="1700" dirty="0">
                <a:effectLst/>
                <a:latin typeface="Montserrat"/>
                <a:ea typeface="Times New Roman" panose="02020603050405020304" pitchFamily="18" charset="0"/>
              </a:rPr>
              <a:t>Para determinar las prioridades de la Estrategia de Sostenibilidad y garantizar que se están orientando los recursos humanos y económicos en los temas relevantes para las empresas de FEMSA y sus grupos de interés, en 2012 se inició con el proceso de elaboración de un análisis de materialidad, herramienta que tiene como objetivo identificar los aspectos económicos, ambientales y sociales además de los riesgos y oportunidades que son relevantes para la organización y sus grupos de interés.</a:t>
            </a:r>
          </a:p>
          <a:p>
            <a:pPr marL="0" indent="0">
              <a:buNone/>
            </a:pPr>
            <a:r>
              <a:rPr lang="es-MX" sz="1700" dirty="0">
                <a:effectLst/>
                <a:latin typeface="Montserrat"/>
                <a:ea typeface="Times New Roman" panose="02020603050405020304" pitchFamily="18" charset="0"/>
              </a:rPr>
              <a:t>Este análisis implicó la investigación y el análisis de factores externos e internos, la priorización de los aspectos relevantes, así como la validación de los ejes rectores, temas de enfoque y áreas de acción.</a:t>
            </a:r>
          </a:p>
          <a:p>
            <a:endParaRPr lang="es-MX" sz="1700" dirty="0"/>
          </a:p>
        </p:txBody>
      </p:sp>
    </p:spTree>
    <p:extLst>
      <p:ext uri="{BB962C8B-B14F-4D97-AF65-F5344CB8AC3E}">
        <p14:creationId xmlns:p14="http://schemas.microsoft.com/office/powerpoint/2010/main" val="37972721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51BD07A8-58ED-4388-9ECE-1A1081786A4C}"/>
              </a:ext>
            </a:extLst>
          </p:cNvPr>
          <p:cNvSpPr>
            <a:spLocks noGrp="1"/>
          </p:cNvSpPr>
          <p:nvPr>
            <p:ph type="title"/>
          </p:nvPr>
        </p:nvSpPr>
        <p:spPr>
          <a:xfrm>
            <a:off x="808638" y="386930"/>
            <a:ext cx="9236700" cy="1188950"/>
          </a:xfrm>
        </p:spPr>
        <p:txBody>
          <a:bodyPr anchor="b">
            <a:normAutofit/>
          </a:bodyPr>
          <a:lstStyle/>
          <a:p>
            <a:r>
              <a:rPr lang="es-ES" sz="5400" dirty="0">
                <a:latin typeface="Modern Love" panose="04090805081005020601" pitchFamily="82" charset="0"/>
              </a:rPr>
              <a:t>Selección de paper’s</a:t>
            </a:r>
            <a:endParaRPr lang="es-MX" sz="5400" dirty="0"/>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59810553-2E75-4E3E-83C8-1607AA74A892}"/>
              </a:ext>
            </a:extLst>
          </p:cNvPr>
          <p:cNvSpPr>
            <a:spLocks noGrp="1"/>
          </p:cNvSpPr>
          <p:nvPr>
            <p:ph idx="1"/>
          </p:nvPr>
        </p:nvSpPr>
        <p:spPr>
          <a:xfrm>
            <a:off x="793660" y="2599509"/>
            <a:ext cx="10143668" cy="3435531"/>
          </a:xfrm>
        </p:spPr>
        <p:txBody>
          <a:bodyPr anchor="ctr">
            <a:normAutofit/>
          </a:bodyPr>
          <a:lstStyle/>
          <a:p>
            <a:pPr marL="0" indent="0">
              <a:buNone/>
            </a:pPr>
            <a:r>
              <a:rPr lang="es-ES" sz="2200" b="1" u="sng" dirty="0"/>
              <a:t>Auditoría ISO-9001-2015 En un contexto disruptivo</a:t>
            </a:r>
          </a:p>
          <a:p>
            <a:pPr marL="0" indent="0">
              <a:buNone/>
            </a:pPr>
            <a:r>
              <a:rPr lang="es-ES" sz="2200" dirty="0">
                <a:highlight>
                  <a:srgbClr val="FFFF00"/>
                </a:highlight>
              </a:rPr>
              <a:t>Paper 4 (Paper #16, Auditoría ISO-9001-2015 En un contexto disruptivo)</a:t>
            </a:r>
          </a:p>
          <a:p>
            <a:pPr marL="0" indent="0">
              <a:buNone/>
            </a:pPr>
            <a:r>
              <a:rPr lang="es-MX" sz="2200" dirty="0">
                <a:effectLst/>
                <a:latin typeface="Montserrat"/>
                <a:ea typeface="Calibri" panose="020F0502020204030204" pitchFamily="34" charset="0"/>
                <a:cs typeface="Times New Roman" panose="02020603050405020304" pitchFamily="18" charset="0"/>
              </a:rPr>
              <a:t>La pandemia global de 2020 afectó la salud, la movilidad, la seguridad y las circunstancias económicas y ambientales de los colaboradores, clientes, la cadena de valor y las comunidades donde opera FEMSA. Sin embargo, FEMSA reafirmó su convicción de continuar generando valor económico y social. Hoy, más que nunca, es el momento de continuar impulsando mejores condiciones que brinden prosperidad, protejan a su gente y preserven el planeta. </a:t>
            </a:r>
          </a:p>
          <a:p>
            <a:pPr marL="0" indent="0">
              <a:buNone/>
            </a:pPr>
            <a:endParaRPr lang="es-ES" sz="2200" dirty="0">
              <a:highlight>
                <a:srgbClr val="FFFF00"/>
              </a:highlight>
            </a:endParaRPr>
          </a:p>
          <a:p>
            <a:endParaRPr lang="es-MX" sz="2200" dirty="0"/>
          </a:p>
        </p:txBody>
      </p:sp>
    </p:spTree>
    <p:extLst>
      <p:ext uri="{BB962C8B-B14F-4D97-AF65-F5344CB8AC3E}">
        <p14:creationId xmlns:p14="http://schemas.microsoft.com/office/powerpoint/2010/main" val="22956678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A8D3AFA-8DBB-48F4-8503-237C3BCA45E0}"/>
              </a:ext>
            </a:extLst>
          </p:cNvPr>
          <p:cNvSpPr>
            <a:spLocks noGrp="1"/>
          </p:cNvSpPr>
          <p:nvPr>
            <p:ph type="title"/>
          </p:nvPr>
        </p:nvSpPr>
        <p:spPr>
          <a:xfrm>
            <a:off x="808638" y="386930"/>
            <a:ext cx="9236700" cy="1188950"/>
          </a:xfrm>
        </p:spPr>
        <p:txBody>
          <a:bodyPr anchor="b">
            <a:normAutofit/>
          </a:bodyPr>
          <a:lstStyle/>
          <a:p>
            <a:r>
              <a:rPr lang="es-ES" sz="5400">
                <a:latin typeface="Modern Love" panose="04090805081005020601" pitchFamily="82" charset="0"/>
              </a:rPr>
              <a:t>Selección de paper’s</a:t>
            </a:r>
            <a:endParaRPr lang="es-MX" sz="5400"/>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D2146EB0-A7E7-4D55-8CF8-6A2D5981E166}"/>
              </a:ext>
            </a:extLst>
          </p:cNvPr>
          <p:cNvSpPr>
            <a:spLocks noGrp="1"/>
          </p:cNvSpPr>
          <p:nvPr>
            <p:ph idx="1"/>
          </p:nvPr>
        </p:nvSpPr>
        <p:spPr>
          <a:xfrm>
            <a:off x="793660" y="2428875"/>
            <a:ext cx="10143668" cy="3606165"/>
          </a:xfrm>
        </p:spPr>
        <p:txBody>
          <a:bodyPr anchor="ctr">
            <a:normAutofit lnSpcReduction="10000"/>
          </a:bodyPr>
          <a:lstStyle/>
          <a:p>
            <a:pPr marL="0" indent="0">
              <a:buNone/>
            </a:pPr>
            <a:endParaRPr lang="es-ES" sz="1900" b="1" u="sng" dirty="0"/>
          </a:p>
          <a:p>
            <a:pPr marL="0" indent="0">
              <a:buNone/>
            </a:pPr>
            <a:r>
              <a:rPr lang="es-ES" sz="1900" b="1" u="sng" dirty="0"/>
              <a:t>Comunicaciones con los clientes</a:t>
            </a:r>
          </a:p>
          <a:p>
            <a:pPr marL="0" indent="0">
              <a:buNone/>
            </a:pPr>
            <a:r>
              <a:rPr lang="es-ES" sz="1900" dirty="0">
                <a:highlight>
                  <a:srgbClr val="FFFF00"/>
                </a:highlight>
              </a:rPr>
              <a:t>Paper 5 (Paper #26, Comunicaciones con los clientes)</a:t>
            </a:r>
          </a:p>
          <a:p>
            <a:pPr marL="0" indent="0">
              <a:buNone/>
            </a:pPr>
            <a:r>
              <a:rPr lang="es-ES" sz="1900" dirty="0"/>
              <a:t>En FEMSA se busca mejorar la propuesta de valor y experiencia de los clientes.</a:t>
            </a:r>
          </a:p>
          <a:p>
            <a:pPr marL="0" indent="0">
              <a:buNone/>
            </a:pPr>
            <a:r>
              <a:rPr lang="es-ES" sz="1900" dirty="0"/>
              <a:t>Se atiende a clientes ofreciéndoles un trato equitativo y honesto en cada transacción, apegado a los principios y valores de FEMSA, proporcionando los productos y servicios con la mayor calidad y oportunidad. </a:t>
            </a:r>
          </a:p>
          <a:p>
            <a:pPr marL="0" indent="0">
              <a:buNone/>
            </a:pPr>
            <a:r>
              <a:rPr lang="es-ES" sz="1900" dirty="0"/>
              <a:t>Entienden la necesidad de consumo del cliente y se comprometen a innovar sus procesos y productos para satisfacerlos.</a:t>
            </a:r>
          </a:p>
          <a:p>
            <a:pPr marL="0" indent="0">
              <a:buNone/>
            </a:pPr>
            <a:r>
              <a:rPr lang="es-ES" sz="1900" dirty="0"/>
              <a:t>Contribuyen a la mejora del desempeño laboral, social y ambiental de los proveedores y buscan que operen basados en políticas, principios y prácticas de negocio responsable.</a:t>
            </a:r>
          </a:p>
          <a:p>
            <a:pPr marL="0" indent="0">
              <a:buNone/>
            </a:pPr>
            <a:endParaRPr lang="es-ES" sz="1900" dirty="0">
              <a:highlight>
                <a:srgbClr val="FFFF00"/>
              </a:highlight>
            </a:endParaRPr>
          </a:p>
          <a:p>
            <a:endParaRPr lang="es-MX" sz="1900" dirty="0"/>
          </a:p>
        </p:txBody>
      </p:sp>
    </p:spTree>
    <p:extLst>
      <p:ext uri="{BB962C8B-B14F-4D97-AF65-F5344CB8AC3E}">
        <p14:creationId xmlns:p14="http://schemas.microsoft.com/office/powerpoint/2010/main" val="23176350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DD1E61B3-0A6F-4694-99CB-A9F11415C559}"/>
              </a:ext>
            </a:extLst>
          </p:cNvPr>
          <p:cNvSpPr>
            <a:spLocks noGrp="1"/>
          </p:cNvSpPr>
          <p:nvPr>
            <p:ph type="title"/>
          </p:nvPr>
        </p:nvSpPr>
        <p:spPr>
          <a:xfrm>
            <a:off x="808638" y="386930"/>
            <a:ext cx="9236700" cy="1188950"/>
          </a:xfrm>
        </p:spPr>
        <p:txBody>
          <a:bodyPr anchor="b">
            <a:normAutofit/>
          </a:bodyPr>
          <a:lstStyle/>
          <a:p>
            <a:r>
              <a:rPr lang="es-ES" sz="5400" dirty="0">
                <a:latin typeface="Modern Love" panose="04090805081005020601" pitchFamily="82" charset="0"/>
              </a:rPr>
              <a:t>Conclusiones</a:t>
            </a:r>
            <a:endParaRPr lang="es-MX" sz="5400" dirty="0">
              <a:latin typeface="Modern Love" panose="04090805081005020601" pitchFamily="82" charset="0"/>
            </a:endParaRP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B6385964-5115-4038-A4DD-DCD997F0E54B}"/>
              </a:ext>
            </a:extLst>
          </p:cNvPr>
          <p:cNvSpPr>
            <a:spLocks noGrp="1"/>
          </p:cNvSpPr>
          <p:nvPr>
            <p:ph idx="1"/>
          </p:nvPr>
        </p:nvSpPr>
        <p:spPr>
          <a:xfrm>
            <a:off x="793660" y="2599509"/>
            <a:ext cx="10143668" cy="3435531"/>
          </a:xfrm>
        </p:spPr>
        <p:txBody>
          <a:bodyPr anchor="ctr">
            <a:normAutofit/>
          </a:bodyPr>
          <a:lstStyle/>
          <a:p>
            <a:pPr marL="0" indent="0">
              <a:spcAft>
                <a:spcPts val="800"/>
              </a:spcAft>
              <a:buNone/>
            </a:pPr>
            <a:r>
              <a:rPr lang="es-MX" sz="1500" u="sng">
                <a:effectLst/>
                <a:latin typeface="Montserrat"/>
                <a:ea typeface="Calibri" panose="020F0502020204030204" pitchFamily="34" charset="0"/>
                <a:cs typeface="Times New Roman" panose="02020603050405020304" pitchFamily="18" charset="0"/>
              </a:rPr>
              <a:t>Gerardo Guillen Pedrero:</a:t>
            </a:r>
            <a:endParaRPr lang="es-MX" sz="1500">
              <a:effectLst/>
              <a:latin typeface="Montserrat"/>
              <a:ea typeface="Calibri" panose="020F0502020204030204" pitchFamily="34" charset="0"/>
              <a:cs typeface="Times New Roman" panose="02020603050405020304" pitchFamily="18" charset="0"/>
            </a:endParaRPr>
          </a:p>
          <a:p>
            <a:pPr marL="0" indent="0">
              <a:spcAft>
                <a:spcPts val="800"/>
              </a:spcAft>
              <a:buNone/>
            </a:pPr>
            <a:r>
              <a:rPr lang="es-MX" sz="1500">
                <a:effectLst/>
                <a:latin typeface="Montserrat"/>
                <a:ea typeface="Calibri" panose="020F0502020204030204" pitchFamily="34" charset="0"/>
                <a:cs typeface="Times New Roman" panose="02020603050405020304" pitchFamily="18" charset="0"/>
              </a:rPr>
              <a:t>La empresa Coca-Cola FEMSA ha sido reconocida mundialmente por sus procesos de calidad, lo que le da mucho impacto y la posiciona como empresa modelo a seguir en cuanto a los sistemas de gestión de la calidad.</a:t>
            </a:r>
          </a:p>
          <a:p>
            <a:pPr marL="0" indent="0">
              <a:spcAft>
                <a:spcPts val="800"/>
              </a:spcAft>
              <a:buNone/>
            </a:pPr>
            <a:r>
              <a:rPr lang="es-MX" sz="1500">
                <a:effectLst/>
                <a:latin typeface="Montserrat"/>
                <a:ea typeface="Calibri" panose="020F0502020204030204" pitchFamily="34" charset="0"/>
                <a:cs typeface="Times New Roman" panose="02020603050405020304" pitchFamily="18" charset="0"/>
              </a:rPr>
              <a:t>El proceso de calidad en el envasado es el que resalta más sobresaliente, ya que cuida tanto al medio ambiente como al consumidor, haciendo de éste un proceso en el cual están implícitos muchas normas y reglas de higiene para asegurar que el producto tenga la calidad final deseada.</a:t>
            </a:r>
          </a:p>
          <a:p>
            <a:pPr marL="0" indent="0">
              <a:spcAft>
                <a:spcPts val="800"/>
              </a:spcAft>
              <a:buNone/>
            </a:pPr>
            <a:r>
              <a:rPr lang="es-MX" sz="1500">
                <a:effectLst/>
                <a:latin typeface="Montserrat"/>
                <a:ea typeface="Calibri" panose="020F0502020204030204" pitchFamily="34" charset="0"/>
                <a:cs typeface="Times New Roman" panose="02020603050405020304" pitchFamily="18" charset="0"/>
              </a:rPr>
              <a:t>Estas normas que rigen a toda la institución dan seguridad también a los empleados, garantizándoles un digno trato y todos los derechos que les corresponden; haciendo de esta compañía un lugar seguro para trabajar, con un digno trato y sueldos justamente remunerados.</a:t>
            </a:r>
          </a:p>
          <a:p>
            <a:pPr marL="0" indent="0">
              <a:buNone/>
            </a:pPr>
            <a:endParaRPr lang="es-MX" sz="1500"/>
          </a:p>
        </p:txBody>
      </p:sp>
    </p:spTree>
    <p:extLst>
      <p:ext uri="{BB962C8B-B14F-4D97-AF65-F5344CB8AC3E}">
        <p14:creationId xmlns:p14="http://schemas.microsoft.com/office/powerpoint/2010/main" val="6220843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FF897F0-FCAF-4A82-9365-B88EE3A78E7C}"/>
              </a:ext>
            </a:extLst>
          </p:cNvPr>
          <p:cNvSpPr>
            <a:spLocks noGrp="1"/>
          </p:cNvSpPr>
          <p:nvPr>
            <p:ph type="title"/>
          </p:nvPr>
        </p:nvSpPr>
        <p:spPr>
          <a:xfrm>
            <a:off x="808638" y="386930"/>
            <a:ext cx="9236700" cy="1188950"/>
          </a:xfrm>
        </p:spPr>
        <p:txBody>
          <a:bodyPr anchor="b">
            <a:normAutofit/>
          </a:bodyPr>
          <a:lstStyle/>
          <a:p>
            <a:r>
              <a:rPr lang="es-ES" sz="5400" dirty="0">
                <a:latin typeface="Modern Love" panose="04090805081005020601" pitchFamily="82" charset="0"/>
              </a:rPr>
              <a:t>Conclusiones</a:t>
            </a:r>
            <a:endParaRPr lang="es-MX" sz="5400" dirty="0"/>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B160682F-EEF6-447F-A8CF-29AE82EAA39F}"/>
              </a:ext>
            </a:extLst>
          </p:cNvPr>
          <p:cNvSpPr>
            <a:spLocks noGrp="1"/>
          </p:cNvSpPr>
          <p:nvPr>
            <p:ph idx="1"/>
          </p:nvPr>
        </p:nvSpPr>
        <p:spPr>
          <a:xfrm>
            <a:off x="793660" y="2599509"/>
            <a:ext cx="10143668" cy="3435531"/>
          </a:xfrm>
        </p:spPr>
        <p:txBody>
          <a:bodyPr anchor="ctr">
            <a:normAutofit/>
          </a:bodyPr>
          <a:lstStyle/>
          <a:p>
            <a:pPr marL="0" indent="0">
              <a:spcAft>
                <a:spcPts val="800"/>
              </a:spcAft>
              <a:buNone/>
            </a:pPr>
            <a:r>
              <a:rPr lang="es-MX" sz="1700" u="sng">
                <a:effectLst/>
                <a:latin typeface="Montserrat"/>
                <a:ea typeface="Calibri" panose="020F0502020204030204" pitchFamily="34" charset="0"/>
                <a:cs typeface="Times New Roman" panose="02020603050405020304" pitchFamily="18" charset="0"/>
              </a:rPr>
              <a:t>German Aboytes Manzo:</a:t>
            </a:r>
            <a:endParaRPr lang="es-MX" sz="1700">
              <a:effectLst/>
              <a:latin typeface="Montserrat"/>
              <a:ea typeface="Calibri" panose="020F0502020204030204" pitchFamily="34" charset="0"/>
              <a:cs typeface="Times New Roman" panose="02020603050405020304" pitchFamily="18" charset="0"/>
            </a:endParaRPr>
          </a:p>
          <a:p>
            <a:pPr marL="0" indent="0">
              <a:spcAft>
                <a:spcPts val="800"/>
              </a:spcAft>
              <a:buNone/>
            </a:pPr>
            <a:r>
              <a:rPr lang="es-MX" sz="1700">
                <a:effectLst/>
                <a:latin typeface="Montserrat"/>
                <a:ea typeface="Calibri" panose="020F0502020204030204" pitchFamily="34" charset="0"/>
                <a:cs typeface="Times New Roman" panose="02020603050405020304" pitchFamily="18" charset="0"/>
              </a:rPr>
              <a:t>La empresa Coca-Cola trabaja con varias embotelladoras distribuidas a lo largo y ancho de México, para poder abastecer al país. Su proceso de producción en la calidad del envasado sigue diversas normas, que, cuidan tanto al consumidor como al medio ambiente. La empresa Coca-Cola ha contribuido notoriamente al cuidado del medio ambiente, ya que, ha participado en varios proyectos, donde, cuidan el agua, suelo, aire, flora y fauna del país, así como apegarse a las normas de higiene y seguridad, las normas seguidas por Coca-Cola garantizan productos de excelencia y alto grado de calidad, asimismo garantizan el cuidado de los empleados que se tiene a su cargo; de la misma forma Coca-Cola contribuye en la mejora de la economía de los diversos distribuidores asociados, implementando estrategias como las Microempresas tengan mayor acceso a la comercialización de diversos productos y puedan competir en el mercado con las Macroempresas Nacionales e Internacionales.</a:t>
            </a:r>
          </a:p>
          <a:p>
            <a:endParaRPr lang="es-MX" sz="1700"/>
          </a:p>
        </p:txBody>
      </p:sp>
    </p:spTree>
    <p:extLst>
      <p:ext uri="{BB962C8B-B14F-4D97-AF65-F5344CB8AC3E}">
        <p14:creationId xmlns:p14="http://schemas.microsoft.com/office/powerpoint/2010/main" val="266004081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B62C7AB1-75B5-4A62-BD3F-EBF2C77D96CA}"/>
              </a:ext>
            </a:extLst>
          </p:cNvPr>
          <p:cNvSpPr>
            <a:spLocks noGrp="1"/>
          </p:cNvSpPr>
          <p:nvPr>
            <p:ph type="title"/>
          </p:nvPr>
        </p:nvSpPr>
        <p:spPr>
          <a:xfrm>
            <a:off x="808638" y="386930"/>
            <a:ext cx="9236700" cy="1188950"/>
          </a:xfrm>
        </p:spPr>
        <p:txBody>
          <a:bodyPr anchor="b">
            <a:normAutofit/>
          </a:bodyPr>
          <a:lstStyle/>
          <a:p>
            <a:r>
              <a:rPr lang="es-ES" sz="5400" dirty="0">
                <a:latin typeface="Modern Love" panose="04090805081005020601" pitchFamily="82" charset="0"/>
              </a:rPr>
              <a:t>Referencias</a:t>
            </a:r>
            <a:endParaRPr lang="es-MX" sz="5400" dirty="0">
              <a:latin typeface="Modern Love" panose="04090805081005020601" pitchFamily="82" charset="0"/>
            </a:endParaRP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312884E0-45C3-4DCB-BA40-8037DFBFDBF6}"/>
              </a:ext>
            </a:extLst>
          </p:cNvPr>
          <p:cNvSpPr>
            <a:spLocks noGrp="1"/>
          </p:cNvSpPr>
          <p:nvPr>
            <p:ph idx="1"/>
          </p:nvPr>
        </p:nvSpPr>
        <p:spPr>
          <a:xfrm>
            <a:off x="793660" y="2203079"/>
            <a:ext cx="10143668" cy="3831961"/>
          </a:xfrm>
        </p:spPr>
        <p:txBody>
          <a:bodyPr anchor="ctr">
            <a:normAutofit/>
          </a:bodyPr>
          <a:lstStyle/>
          <a:p>
            <a:pPr marL="342900" lvl="0" indent="-342900">
              <a:buSzPts val="1000"/>
              <a:buFont typeface="Symbol" panose="05050102010706020507" pitchFamily="18" charset="2"/>
              <a:buChar char=""/>
              <a:tabLst>
                <a:tab pos="457200" algn="l"/>
              </a:tabLst>
            </a:pPr>
            <a:r>
              <a:rPr lang="en-US" sz="1600" dirty="0">
                <a:effectLst/>
                <a:latin typeface="Montserrat"/>
                <a:ea typeface="Calibri" panose="020F0502020204030204" pitchFamily="34" charset="0"/>
                <a:cs typeface="Times New Roman" panose="02020603050405020304" pitchFamily="18" charset="0"/>
              </a:rPr>
              <a:t>ISO &amp; IAF. (2016). ISO 9001 </a:t>
            </a:r>
            <a:r>
              <a:rPr lang="en-US" sz="1600" u="sng" dirty="0">
                <a:effectLst/>
                <a:latin typeface="Montserrat"/>
                <a:ea typeface="Calibri" panose="020F0502020204030204" pitchFamily="34" charset="0"/>
                <a:cs typeface="Times New Roman" panose="02020603050405020304" pitchFamily="18" charset="0"/>
              </a:rPr>
              <a:t>Auditing</a:t>
            </a:r>
            <a:r>
              <a:rPr lang="en-US" sz="1600" dirty="0">
                <a:effectLst/>
                <a:latin typeface="Montserrat"/>
                <a:ea typeface="Calibri" panose="020F0502020204030204" pitchFamily="34" charset="0"/>
                <a:cs typeface="Times New Roman" panose="02020603050405020304" pitchFamily="18" charset="0"/>
              </a:rPr>
              <a:t> </a:t>
            </a:r>
            <a:r>
              <a:rPr lang="en-US" sz="1600" u="sng" dirty="0">
                <a:effectLst/>
                <a:latin typeface="Montserrat"/>
                <a:ea typeface="Calibri" panose="020F0502020204030204" pitchFamily="34" charset="0"/>
                <a:cs typeface="Times New Roman" panose="02020603050405020304" pitchFamily="18" charset="0"/>
              </a:rPr>
              <a:t>Practices</a:t>
            </a:r>
            <a:r>
              <a:rPr lang="en-US" sz="1600" dirty="0">
                <a:effectLst/>
                <a:latin typeface="Montserrat"/>
                <a:ea typeface="Calibri" panose="020F0502020204030204" pitchFamily="34" charset="0"/>
                <a:cs typeface="Times New Roman" panose="02020603050405020304" pitchFamily="18" charset="0"/>
              </a:rPr>
              <a:t> </a:t>
            </a:r>
            <a:r>
              <a:rPr lang="en-US" sz="1600" u="sng" dirty="0">
                <a:effectLst/>
                <a:latin typeface="Montserrat"/>
                <a:ea typeface="Calibri" panose="020F0502020204030204" pitchFamily="34" charset="0"/>
                <a:cs typeface="Times New Roman" panose="02020603050405020304" pitchFamily="18" charset="0"/>
              </a:rPr>
              <a:t>Group</a:t>
            </a:r>
            <a:r>
              <a:rPr lang="en-US" sz="1600" dirty="0">
                <a:effectLst/>
                <a:latin typeface="Montserrat"/>
                <a:ea typeface="Calibri" panose="020F0502020204030204" pitchFamily="34" charset="0"/>
                <a:cs typeface="Times New Roman" panose="02020603050405020304" pitchFamily="18" charset="0"/>
              </a:rPr>
              <a:t> </a:t>
            </a:r>
            <a:r>
              <a:rPr lang="en-US" sz="1600" u="sng" dirty="0">
                <a:effectLst/>
                <a:latin typeface="Montserrat"/>
                <a:ea typeface="Calibri" panose="020F0502020204030204" pitchFamily="34" charset="0"/>
                <a:cs typeface="Times New Roman" panose="02020603050405020304" pitchFamily="18" charset="0"/>
              </a:rPr>
              <a:t>Guidance</a:t>
            </a:r>
            <a:r>
              <a:rPr lang="en-US" sz="1600" dirty="0">
                <a:effectLst/>
                <a:latin typeface="Montserrat"/>
                <a:ea typeface="Calibri" panose="020F0502020204030204" pitchFamily="34" charset="0"/>
                <a:cs typeface="Times New Roman" panose="02020603050405020304" pitchFamily="18" charset="0"/>
              </a:rPr>
              <a:t> </a:t>
            </a:r>
            <a:r>
              <a:rPr lang="en-US" sz="1600" u="sng" dirty="0">
                <a:effectLst/>
                <a:latin typeface="Montserrat"/>
                <a:ea typeface="Calibri" panose="020F0502020204030204" pitchFamily="34" charset="0"/>
                <a:cs typeface="Times New Roman" panose="02020603050405020304" pitchFamily="18" charset="0"/>
              </a:rPr>
              <a:t>on</a:t>
            </a:r>
            <a:r>
              <a:rPr lang="en-US" sz="1600" dirty="0">
                <a:effectLst/>
                <a:latin typeface="Montserrat"/>
                <a:ea typeface="Calibri" panose="020F0502020204030204" pitchFamily="34" charset="0"/>
                <a:cs typeface="Times New Roman" panose="02020603050405020304" pitchFamily="18" charset="0"/>
              </a:rPr>
              <a:t>: N°4 Cultural Aspects [PDF] (1</a:t>
            </a:r>
            <a:r>
              <a:rPr lang="en-US" sz="1600" baseline="30000" dirty="0">
                <a:effectLst/>
                <a:latin typeface="Montserrat"/>
                <a:ea typeface="Calibri" panose="020F0502020204030204" pitchFamily="34" charset="0"/>
                <a:cs typeface="Times New Roman" panose="02020603050405020304" pitchFamily="18" charset="0"/>
              </a:rPr>
              <a:t>st</a:t>
            </a:r>
            <a:r>
              <a:rPr lang="en-US" sz="1600" dirty="0">
                <a:effectLst/>
                <a:latin typeface="Montserrat"/>
                <a:ea typeface="Calibri" panose="020F0502020204030204" pitchFamily="34" charset="0"/>
                <a:cs typeface="Times New Roman" panose="02020603050405020304" pitchFamily="18" charset="0"/>
              </a:rPr>
              <a:t> ed., pp. 1-3). </a:t>
            </a:r>
            <a:r>
              <a:rPr lang="en-US" sz="1600" dirty="0" err="1">
                <a:effectLst/>
                <a:latin typeface="Montserrat"/>
                <a:ea typeface="Calibri" panose="020F0502020204030204" pitchFamily="34" charset="0"/>
                <a:cs typeface="Times New Roman" panose="02020603050405020304" pitchFamily="18" charset="0"/>
              </a:rPr>
              <a:t>Consultado</a:t>
            </a:r>
            <a:r>
              <a:rPr lang="en-US" sz="1600" dirty="0">
                <a:effectLst/>
                <a:latin typeface="Montserrat"/>
                <a:ea typeface="Calibri" panose="020F0502020204030204" pitchFamily="34" charset="0"/>
                <a:cs typeface="Times New Roman" panose="02020603050405020304" pitchFamily="18" charset="0"/>
              </a:rPr>
              <a:t> </a:t>
            </a:r>
            <a:r>
              <a:rPr lang="en-US" sz="1600" dirty="0" err="1">
                <a:effectLst/>
                <a:latin typeface="Montserrat"/>
                <a:ea typeface="Calibri" panose="020F0502020204030204" pitchFamily="34" charset="0"/>
                <a:cs typeface="Times New Roman" panose="02020603050405020304" pitchFamily="18" charset="0"/>
              </a:rPr>
              <a:t>el</a:t>
            </a:r>
            <a:r>
              <a:rPr lang="en-US" sz="1600" dirty="0">
                <a:effectLst/>
                <a:latin typeface="Montserrat"/>
                <a:ea typeface="Calibri" panose="020F0502020204030204" pitchFamily="34" charset="0"/>
                <a:cs typeface="Times New Roman" panose="02020603050405020304" pitchFamily="18" charset="0"/>
              </a:rPr>
              <a:t> 8 Agosto 2021.</a:t>
            </a:r>
            <a:endParaRPr lang="es-MX" sz="1600" dirty="0">
              <a:effectLst/>
              <a:latin typeface="Montserrat"/>
              <a:ea typeface="Calibri" panose="020F0502020204030204" pitchFamily="34" charset="0"/>
              <a:cs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n-US" sz="1600" dirty="0">
                <a:effectLst/>
                <a:latin typeface="Montserrat"/>
                <a:ea typeface="Calibri" panose="020F0502020204030204" pitchFamily="34" charset="0"/>
                <a:cs typeface="Times New Roman" panose="02020603050405020304" pitchFamily="18" charset="0"/>
              </a:rPr>
              <a:t>ISO &amp; IAF. (2016). ISO 9001 </a:t>
            </a:r>
            <a:r>
              <a:rPr lang="en-US" sz="1600" u="sng" dirty="0">
                <a:effectLst/>
                <a:latin typeface="Montserrat"/>
                <a:ea typeface="Calibri" panose="020F0502020204030204" pitchFamily="34" charset="0"/>
                <a:cs typeface="Times New Roman" panose="02020603050405020304" pitchFamily="18" charset="0"/>
              </a:rPr>
              <a:t>Auditing</a:t>
            </a:r>
            <a:r>
              <a:rPr lang="en-US" sz="1600" dirty="0">
                <a:effectLst/>
                <a:latin typeface="Montserrat"/>
                <a:ea typeface="Calibri" panose="020F0502020204030204" pitchFamily="34" charset="0"/>
                <a:cs typeface="Times New Roman" panose="02020603050405020304" pitchFamily="18" charset="0"/>
              </a:rPr>
              <a:t> </a:t>
            </a:r>
            <a:r>
              <a:rPr lang="en-US" sz="1600" u="sng" dirty="0">
                <a:effectLst/>
                <a:latin typeface="Montserrat"/>
                <a:ea typeface="Calibri" panose="020F0502020204030204" pitchFamily="34" charset="0"/>
                <a:cs typeface="Times New Roman" panose="02020603050405020304" pitchFamily="18" charset="0"/>
              </a:rPr>
              <a:t>Practices</a:t>
            </a:r>
            <a:r>
              <a:rPr lang="en-US" sz="1600" dirty="0">
                <a:effectLst/>
                <a:latin typeface="Montserrat"/>
                <a:ea typeface="Calibri" panose="020F0502020204030204" pitchFamily="34" charset="0"/>
                <a:cs typeface="Times New Roman" panose="02020603050405020304" pitchFamily="18" charset="0"/>
              </a:rPr>
              <a:t> </a:t>
            </a:r>
            <a:r>
              <a:rPr lang="en-US" sz="1600" u="sng" dirty="0">
                <a:effectLst/>
                <a:latin typeface="Montserrat"/>
                <a:ea typeface="Calibri" panose="020F0502020204030204" pitchFamily="34" charset="0"/>
                <a:cs typeface="Times New Roman" panose="02020603050405020304" pitchFamily="18" charset="0"/>
              </a:rPr>
              <a:t>Group</a:t>
            </a:r>
            <a:r>
              <a:rPr lang="en-US" sz="1600" dirty="0">
                <a:effectLst/>
                <a:latin typeface="Montserrat"/>
                <a:ea typeface="Calibri" panose="020F0502020204030204" pitchFamily="34" charset="0"/>
                <a:cs typeface="Times New Roman" panose="02020603050405020304" pitchFamily="18" charset="0"/>
              </a:rPr>
              <a:t> </a:t>
            </a:r>
            <a:r>
              <a:rPr lang="en-US" sz="1600" u="sng" dirty="0">
                <a:effectLst/>
                <a:latin typeface="Montserrat"/>
                <a:ea typeface="Calibri" panose="020F0502020204030204" pitchFamily="34" charset="0"/>
                <a:cs typeface="Times New Roman" panose="02020603050405020304" pitchFamily="18" charset="0"/>
              </a:rPr>
              <a:t>Guidance</a:t>
            </a:r>
            <a:r>
              <a:rPr lang="en-US" sz="1600" dirty="0">
                <a:effectLst/>
                <a:latin typeface="Montserrat"/>
                <a:ea typeface="Calibri" panose="020F0502020204030204" pitchFamily="34" charset="0"/>
                <a:cs typeface="Times New Roman" panose="02020603050405020304" pitchFamily="18" charset="0"/>
              </a:rPr>
              <a:t> </a:t>
            </a:r>
            <a:r>
              <a:rPr lang="en-US" sz="1600" u="sng" dirty="0">
                <a:effectLst/>
                <a:latin typeface="Montserrat"/>
                <a:ea typeface="Calibri" panose="020F0502020204030204" pitchFamily="34" charset="0"/>
                <a:cs typeface="Times New Roman" panose="02020603050405020304" pitchFamily="18" charset="0"/>
              </a:rPr>
              <a:t>on</a:t>
            </a:r>
            <a:r>
              <a:rPr lang="en-US" sz="1600" dirty="0">
                <a:effectLst/>
                <a:latin typeface="Montserrat"/>
                <a:ea typeface="Calibri" panose="020F0502020204030204" pitchFamily="34" charset="0"/>
                <a:cs typeface="Times New Roman" panose="02020603050405020304" pitchFamily="18" charset="0"/>
              </a:rPr>
              <a:t>: N°39 RESOURCES [PDF] (1</a:t>
            </a:r>
            <a:r>
              <a:rPr lang="en-US" sz="1600" baseline="30000" dirty="0">
                <a:effectLst/>
                <a:latin typeface="Montserrat"/>
                <a:ea typeface="Calibri" panose="020F0502020204030204" pitchFamily="34" charset="0"/>
                <a:cs typeface="Times New Roman" panose="02020603050405020304" pitchFamily="18" charset="0"/>
              </a:rPr>
              <a:t>st</a:t>
            </a:r>
            <a:r>
              <a:rPr lang="en-US" sz="1600" dirty="0">
                <a:effectLst/>
                <a:latin typeface="Montserrat"/>
                <a:ea typeface="Calibri" panose="020F0502020204030204" pitchFamily="34" charset="0"/>
                <a:cs typeface="Times New Roman" panose="02020603050405020304" pitchFamily="18" charset="0"/>
              </a:rPr>
              <a:t> ed., pp. 1-2). </a:t>
            </a:r>
            <a:r>
              <a:rPr lang="en-US" sz="1600" dirty="0" err="1">
                <a:effectLst/>
                <a:latin typeface="Montserrat"/>
                <a:ea typeface="Calibri" panose="020F0502020204030204" pitchFamily="34" charset="0"/>
                <a:cs typeface="Times New Roman" panose="02020603050405020304" pitchFamily="18" charset="0"/>
              </a:rPr>
              <a:t>Consultado</a:t>
            </a:r>
            <a:r>
              <a:rPr lang="en-US" sz="1600" dirty="0">
                <a:effectLst/>
                <a:latin typeface="Montserrat"/>
                <a:ea typeface="Calibri" panose="020F0502020204030204" pitchFamily="34" charset="0"/>
                <a:cs typeface="Times New Roman" panose="02020603050405020304" pitchFamily="18" charset="0"/>
              </a:rPr>
              <a:t> </a:t>
            </a:r>
            <a:r>
              <a:rPr lang="en-US" sz="1600" dirty="0" err="1">
                <a:effectLst/>
                <a:latin typeface="Montserrat"/>
                <a:ea typeface="Calibri" panose="020F0502020204030204" pitchFamily="34" charset="0"/>
                <a:cs typeface="Times New Roman" panose="02020603050405020304" pitchFamily="18" charset="0"/>
              </a:rPr>
              <a:t>el</a:t>
            </a:r>
            <a:r>
              <a:rPr lang="en-US" sz="1600" dirty="0">
                <a:effectLst/>
                <a:latin typeface="Montserrat"/>
                <a:ea typeface="Calibri" panose="020F0502020204030204" pitchFamily="34" charset="0"/>
                <a:cs typeface="Times New Roman" panose="02020603050405020304" pitchFamily="18" charset="0"/>
              </a:rPr>
              <a:t> 8 Agosto 2021.</a:t>
            </a:r>
            <a:endParaRPr lang="es-MX" sz="1600" dirty="0">
              <a:effectLst/>
              <a:latin typeface="Montserrat"/>
              <a:ea typeface="Calibri" panose="020F0502020204030204" pitchFamily="34" charset="0"/>
              <a:cs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n-US" sz="1600" dirty="0">
                <a:effectLst/>
                <a:latin typeface="Montserrat"/>
                <a:ea typeface="Calibri" panose="020F0502020204030204" pitchFamily="34" charset="0"/>
                <a:cs typeface="Times New Roman" panose="02020603050405020304" pitchFamily="18" charset="0"/>
              </a:rPr>
              <a:t>ISO &amp; IAF. (2016). ISO 9001 </a:t>
            </a:r>
            <a:r>
              <a:rPr lang="en-US" sz="1600" u="sng" dirty="0">
                <a:effectLst/>
                <a:latin typeface="Montserrat"/>
                <a:ea typeface="Calibri" panose="020F0502020204030204" pitchFamily="34" charset="0"/>
                <a:cs typeface="Times New Roman" panose="02020603050405020304" pitchFamily="18" charset="0"/>
              </a:rPr>
              <a:t>Auditing</a:t>
            </a:r>
            <a:r>
              <a:rPr lang="en-US" sz="1600" dirty="0">
                <a:effectLst/>
                <a:latin typeface="Montserrat"/>
                <a:ea typeface="Calibri" panose="020F0502020204030204" pitchFamily="34" charset="0"/>
                <a:cs typeface="Times New Roman" panose="02020603050405020304" pitchFamily="18" charset="0"/>
              </a:rPr>
              <a:t> </a:t>
            </a:r>
            <a:r>
              <a:rPr lang="en-US" sz="1600" u="sng" dirty="0">
                <a:effectLst/>
                <a:latin typeface="Montserrat"/>
                <a:ea typeface="Calibri" panose="020F0502020204030204" pitchFamily="34" charset="0"/>
                <a:cs typeface="Times New Roman" panose="02020603050405020304" pitchFamily="18" charset="0"/>
              </a:rPr>
              <a:t>Practices</a:t>
            </a:r>
            <a:r>
              <a:rPr lang="en-US" sz="1600" dirty="0">
                <a:effectLst/>
                <a:latin typeface="Montserrat"/>
                <a:ea typeface="Calibri" panose="020F0502020204030204" pitchFamily="34" charset="0"/>
                <a:cs typeface="Times New Roman" panose="02020603050405020304" pitchFamily="18" charset="0"/>
              </a:rPr>
              <a:t> </a:t>
            </a:r>
            <a:r>
              <a:rPr lang="en-US" sz="1600" u="sng" dirty="0">
                <a:effectLst/>
                <a:latin typeface="Montserrat"/>
                <a:ea typeface="Calibri" panose="020F0502020204030204" pitchFamily="34" charset="0"/>
                <a:cs typeface="Times New Roman" panose="02020603050405020304" pitchFamily="18" charset="0"/>
              </a:rPr>
              <a:t>Group</a:t>
            </a:r>
            <a:r>
              <a:rPr lang="en-US" sz="1600" dirty="0">
                <a:effectLst/>
                <a:latin typeface="Montserrat"/>
                <a:ea typeface="Calibri" panose="020F0502020204030204" pitchFamily="34" charset="0"/>
                <a:cs typeface="Times New Roman" panose="02020603050405020304" pitchFamily="18" charset="0"/>
              </a:rPr>
              <a:t> </a:t>
            </a:r>
            <a:r>
              <a:rPr lang="en-US" sz="1600" u="sng" dirty="0">
                <a:effectLst/>
                <a:latin typeface="Montserrat"/>
                <a:ea typeface="Calibri" panose="020F0502020204030204" pitchFamily="34" charset="0"/>
                <a:cs typeface="Times New Roman" panose="02020603050405020304" pitchFamily="18" charset="0"/>
              </a:rPr>
              <a:t>Guidance</a:t>
            </a:r>
            <a:r>
              <a:rPr lang="en-US" sz="1600" dirty="0">
                <a:effectLst/>
                <a:latin typeface="Montserrat"/>
                <a:ea typeface="Calibri" panose="020F0502020204030204" pitchFamily="34" charset="0"/>
                <a:cs typeface="Times New Roman" panose="02020603050405020304" pitchFamily="18" charset="0"/>
              </a:rPr>
              <a:t> </a:t>
            </a:r>
            <a:r>
              <a:rPr lang="en-US" sz="1600" u="sng" dirty="0">
                <a:effectLst/>
                <a:latin typeface="Montserrat"/>
                <a:ea typeface="Calibri" panose="020F0502020204030204" pitchFamily="34" charset="0"/>
                <a:cs typeface="Times New Roman" panose="02020603050405020304" pitchFamily="18" charset="0"/>
              </a:rPr>
              <a:t>on</a:t>
            </a:r>
            <a:r>
              <a:rPr lang="en-US" sz="1600" dirty="0">
                <a:effectLst/>
                <a:latin typeface="Montserrat"/>
                <a:ea typeface="Calibri" panose="020F0502020204030204" pitchFamily="34" charset="0"/>
                <a:cs typeface="Times New Roman" panose="02020603050405020304" pitchFamily="18" charset="0"/>
              </a:rPr>
              <a:t>: N°14 Demonstrate conformity to the standard [PDF] (1</a:t>
            </a:r>
            <a:r>
              <a:rPr lang="en-US" sz="1600" baseline="30000" dirty="0">
                <a:effectLst/>
                <a:latin typeface="Montserrat"/>
                <a:ea typeface="Calibri" panose="020F0502020204030204" pitchFamily="34" charset="0"/>
                <a:cs typeface="Times New Roman" panose="02020603050405020304" pitchFamily="18" charset="0"/>
              </a:rPr>
              <a:t>st</a:t>
            </a:r>
            <a:r>
              <a:rPr lang="en-US" sz="1600" dirty="0">
                <a:effectLst/>
                <a:latin typeface="Montserrat"/>
                <a:ea typeface="Calibri" panose="020F0502020204030204" pitchFamily="34" charset="0"/>
                <a:cs typeface="Times New Roman" panose="02020603050405020304" pitchFamily="18" charset="0"/>
              </a:rPr>
              <a:t> ed., pp. 1-2). </a:t>
            </a:r>
            <a:r>
              <a:rPr lang="en-US" sz="1600" dirty="0" err="1">
                <a:effectLst/>
                <a:latin typeface="Montserrat"/>
                <a:ea typeface="Calibri" panose="020F0502020204030204" pitchFamily="34" charset="0"/>
                <a:cs typeface="Times New Roman" panose="02020603050405020304" pitchFamily="18" charset="0"/>
              </a:rPr>
              <a:t>Consultado</a:t>
            </a:r>
            <a:r>
              <a:rPr lang="en-US" sz="1600" dirty="0">
                <a:effectLst/>
                <a:latin typeface="Montserrat"/>
                <a:ea typeface="Calibri" panose="020F0502020204030204" pitchFamily="34" charset="0"/>
                <a:cs typeface="Times New Roman" panose="02020603050405020304" pitchFamily="18" charset="0"/>
              </a:rPr>
              <a:t> </a:t>
            </a:r>
            <a:r>
              <a:rPr lang="en-US" sz="1600" dirty="0" err="1">
                <a:effectLst/>
                <a:latin typeface="Montserrat"/>
                <a:ea typeface="Calibri" panose="020F0502020204030204" pitchFamily="34" charset="0"/>
                <a:cs typeface="Times New Roman" panose="02020603050405020304" pitchFamily="18" charset="0"/>
              </a:rPr>
              <a:t>el</a:t>
            </a:r>
            <a:r>
              <a:rPr lang="en-US" sz="1600" dirty="0">
                <a:effectLst/>
                <a:latin typeface="Montserrat"/>
                <a:ea typeface="Calibri" panose="020F0502020204030204" pitchFamily="34" charset="0"/>
                <a:cs typeface="Times New Roman" panose="02020603050405020304" pitchFamily="18" charset="0"/>
              </a:rPr>
              <a:t> 8 Agosto 2021.</a:t>
            </a:r>
            <a:endParaRPr lang="es-MX" sz="1600" dirty="0">
              <a:effectLst/>
              <a:latin typeface="Montserrat"/>
              <a:ea typeface="Calibri" panose="020F0502020204030204" pitchFamily="34" charset="0"/>
              <a:cs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n-US" sz="1600" dirty="0">
                <a:effectLst/>
                <a:latin typeface="Montserrat"/>
                <a:ea typeface="Calibri" panose="020F0502020204030204" pitchFamily="34" charset="0"/>
                <a:cs typeface="Times New Roman" panose="02020603050405020304" pitchFamily="18" charset="0"/>
              </a:rPr>
              <a:t>ISO &amp; IAF. (2016). ISO 9001 Auditing Practices Group Guidance on: N°16 Auditing ISO 9001:2015 in the context of a disruptive event [PDF] (1st ed., pp. 1-12). </a:t>
            </a:r>
            <a:r>
              <a:rPr lang="en-US" sz="1600" dirty="0" err="1">
                <a:effectLst/>
                <a:latin typeface="Montserrat"/>
                <a:ea typeface="Calibri" panose="020F0502020204030204" pitchFamily="34" charset="0"/>
                <a:cs typeface="Times New Roman" panose="02020603050405020304" pitchFamily="18" charset="0"/>
              </a:rPr>
              <a:t>Consultado</a:t>
            </a:r>
            <a:r>
              <a:rPr lang="en-US" sz="1600" dirty="0">
                <a:effectLst/>
                <a:latin typeface="Montserrat"/>
                <a:ea typeface="Calibri" panose="020F0502020204030204" pitchFamily="34" charset="0"/>
                <a:cs typeface="Times New Roman" panose="02020603050405020304" pitchFamily="18" charset="0"/>
              </a:rPr>
              <a:t> </a:t>
            </a:r>
            <a:r>
              <a:rPr lang="en-US" sz="1600" dirty="0" err="1">
                <a:effectLst/>
                <a:latin typeface="Montserrat"/>
                <a:ea typeface="Calibri" panose="020F0502020204030204" pitchFamily="34" charset="0"/>
                <a:cs typeface="Times New Roman" panose="02020603050405020304" pitchFamily="18" charset="0"/>
              </a:rPr>
              <a:t>el</a:t>
            </a:r>
            <a:r>
              <a:rPr lang="en-US" sz="1600" dirty="0">
                <a:effectLst/>
                <a:latin typeface="Montserrat"/>
                <a:ea typeface="Calibri" panose="020F0502020204030204" pitchFamily="34" charset="0"/>
                <a:cs typeface="Times New Roman" panose="02020603050405020304" pitchFamily="18" charset="0"/>
              </a:rPr>
              <a:t> 8 </a:t>
            </a:r>
            <a:r>
              <a:rPr lang="en-US" sz="1600" dirty="0" err="1">
                <a:effectLst/>
                <a:latin typeface="Montserrat"/>
                <a:ea typeface="Calibri" panose="020F0502020204030204" pitchFamily="34" charset="0"/>
                <a:cs typeface="Times New Roman" panose="02020603050405020304" pitchFamily="18" charset="0"/>
              </a:rPr>
              <a:t>agosto</a:t>
            </a:r>
            <a:r>
              <a:rPr lang="en-US" sz="1600" dirty="0">
                <a:effectLst/>
                <a:latin typeface="Montserrat"/>
                <a:ea typeface="Calibri" panose="020F0502020204030204" pitchFamily="34" charset="0"/>
                <a:cs typeface="Times New Roman" panose="02020603050405020304" pitchFamily="18" charset="0"/>
              </a:rPr>
              <a:t> de 2021.</a:t>
            </a:r>
          </a:p>
          <a:p>
            <a:pPr marL="342900" lvl="0" indent="-342900">
              <a:buSzPts val="1000"/>
              <a:buFont typeface="Symbol" panose="05050102010706020507" pitchFamily="18" charset="2"/>
              <a:buChar char=""/>
              <a:tabLst>
                <a:tab pos="457200" algn="l"/>
              </a:tabLst>
            </a:pPr>
            <a:r>
              <a:rPr lang="en-US" sz="1600" dirty="0">
                <a:effectLst/>
                <a:latin typeface="Montserrat"/>
                <a:ea typeface="Calibri" panose="020F0502020204030204" pitchFamily="34" charset="0"/>
                <a:cs typeface="Times New Roman" panose="02020603050405020304" pitchFamily="18" charset="0"/>
              </a:rPr>
              <a:t>ISO &amp; IAF. (2016). ISO 9001 Auditing Practices Group Guidance on: N°26 Auditing ISO 9001:2015. Customer Communication (1st ed., pp. 1-12). </a:t>
            </a:r>
            <a:r>
              <a:rPr lang="en-US" sz="1600" dirty="0" err="1">
                <a:effectLst/>
                <a:latin typeface="Montserrat"/>
                <a:ea typeface="Calibri" panose="020F0502020204030204" pitchFamily="34" charset="0"/>
                <a:cs typeface="Times New Roman" panose="02020603050405020304" pitchFamily="18" charset="0"/>
              </a:rPr>
              <a:t>Consultado</a:t>
            </a:r>
            <a:r>
              <a:rPr lang="en-US" sz="1600" dirty="0">
                <a:effectLst/>
                <a:latin typeface="Montserrat"/>
                <a:ea typeface="Calibri" panose="020F0502020204030204" pitchFamily="34" charset="0"/>
                <a:cs typeface="Times New Roman" panose="02020603050405020304" pitchFamily="18" charset="0"/>
              </a:rPr>
              <a:t> </a:t>
            </a:r>
            <a:r>
              <a:rPr lang="en-US" sz="1600" dirty="0" err="1">
                <a:effectLst/>
                <a:latin typeface="Montserrat"/>
                <a:ea typeface="Calibri" panose="020F0502020204030204" pitchFamily="34" charset="0"/>
                <a:cs typeface="Times New Roman" panose="02020603050405020304" pitchFamily="18" charset="0"/>
              </a:rPr>
              <a:t>el</a:t>
            </a:r>
            <a:r>
              <a:rPr lang="en-US" sz="1600" dirty="0">
                <a:effectLst/>
                <a:latin typeface="Montserrat"/>
                <a:ea typeface="Calibri" panose="020F0502020204030204" pitchFamily="34" charset="0"/>
                <a:cs typeface="Times New Roman" panose="02020603050405020304" pitchFamily="18" charset="0"/>
              </a:rPr>
              <a:t> 8 </a:t>
            </a:r>
            <a:r>
              <a:rPr lang="en-US" sz="1600" dirty="0" err="1">
                <a:effectLst/>
                <a:latin typeface="Montserrat"/>
                <a:ea typeface="Calibri" panose="020F0502020204030204" pitchFamily="34" charset="0"/>
                <a:cs typeface="Times New Roman" panose="02020603050405020304" pitchFamily="18" charset="0"/>
              </a:rPr>
              <a:t>agosto</a:t>
            </a:r>
            <a:r>
              <a:rPr lang="en-US" sz="1600" dirty="0">
                <a:effectLst/>
                <a:latin typeface="Montserrat"/>
                <a:ea typeface="Calibri" panose="020F0502020204030204" pitchFamily="34" charset="0"/>
                <a:cs typeface="Times New Roman" panose="02020603050405020304" pitchFamily="18" charset="0"/>
              </a:rPr>
              <a:t> de 2021.</a:t>
            </a:r>
            <a:endParaRPr lang="es-MX" sz="1600" dirty="0">
              <a:effectLst/>
              <a:latin typeface="Montserra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3980511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AAD49DD-B07D-4B27-A631-20FB4210255F}"/>
              </a:ext>
            </a:extLst>
          </p:cNvPr>
          <p:cNvSpPr>
            <a:spLocks noGrp="1"/>
          </p:cNvSpPr>
          <p:nvPr>
            <p:ph type="title"/>
          </p:nvPr>
        </p:nvSpPr>
        <p:spPr>
          <a:xfrm>
            <a:off x="808638" y="386930"/>
            <a:ext cx="9236700" cy="1188950"/>
          </a:xfrm>
        </p:spPr>
        <p:txBody>
          <a:bodyPr anchor="b">
            <a:normAutofit/>
          </a:bodyPr>
          <a:lstStyle/>
          <a:p>
            <a:r>
              <a:rPr lang="es-ES" sz="5400">
                <a:latin typeface="Modern Love" panose="04090805081005020601" pitchFamily="82" charset="0"/>
              </a:rPr>
              <a:t>Referencias</a:t>
            </a:r>
            <a:endParaRPr lang="es-MX" sz="5400"/>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3CF96D5F-88B7-4535-921F-FFFF808F972E}"/>
              </a:ext>
            </a:extLst>
          </p:cNvPr>
          <p:cNvSpPr>
            <a:spLocks noGrp="1"/>
          </p:cNvSpPr>
          <p:nvPr>
            <p:ph idx="1"/>
          </p:nvPr>
        </p:nvSpPr>
        <p:spPr>
          <a:xfrm>
            <a:off x="793660" y="2599509"/>
            <a:ext cx="10143668" cy="3435531"/>
          </a:xfrm>
        </p:spPr>
        <p:txBody>
          <a:bodyPr anchor="ctr">
            <a:normAutofit/>
          </a:bodyPr>
          <a:lstStyle/>
          <a:p>
            <a:pPr marL="342900" lvl="0" indent="-342900">
              <a:buSzPts val="1000"/>
              <a:buFont typeface="Symbol" panose="05050102010706020507" pitchFamily="18" charset="2"/>
              <a:buChar char=""/>
              <a:tabLst>
                <a:tab pos="457200" algn="l"/>
              </a:tabLst>
            </a:pPr>
            <a:r>
              <a:rPr lang="en-US" sz="1500">
                <a:effectLst/>
                <a:latin typeface="Montserrat"/>
                <a:ea typeface="Calibri" panose="020F0502020204030204" pitchFamily="34" charset="0"/>
                <a:cs typeface="Times New Roman" panose="02020603050405020304" pitchFamily="18" charset="0"/>
              </a:rPr>
              <a:t>FEMSA. (2020). FEMSA INFORME ANUAL 2020. 8 AGOSTO 2021, de FEMSA.COM Sitio web: </a:t>
            </a:r>
            <a:r>
              <a:rPr lang="en-US" sz="1500" u="sng">
                <a:effectLst/>
                <a:latin typeface="Montserrat"/>
                <a:ea typeface="Calibri" panose="020F0502020204030204" pitchFamily="34" charset="0"/>
                <a:cs typeface="Times New Roman" panose="02020603050405020304" pitchFamily="18" charset="0"/>
                <a:hlinkClick r:id="rId2"/>
              </a:rPr>
              <a:t>https://informeanual.femsa.com/</a:t>
            </a:r>
            <a:endParaRPr lang="es-MX" sz="1500">
              <a:effectLst/>
              <a:latin typeface="Montserrat"/>
              <a:ea typeface="Calibri" panose="020F0502020204030204" pitchFamily="34" charset="0"/>
              <a:cs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s-MX" sz="1500">
                <a:effectLst/>
                <a:latin typeface="Montserrat"/>
                <a:ea typeface="Calibri" panose="020F0502020204030204" pitchFamily="34" charset="0"/>
                <a:cs typeface="Times New Roman" panose="02020603050405020304" pitchFamily="18" charset="0"/>
              </a:rPr>
              <a:t>Coca-Cola FEMSA. (2019). Unidades de negocio coca cola FEMSA. 2021, de FEMSA.COM Sitio web: </a:t>
            </a:r>
            <a:r>
              <a:rPr lang="es-MX" sz="1500" u="sng">
                <a:effectLst/>
                <a:latin typeface="Montserrat"/>
                <a:ea typeface="Calibri" panose="020F0502020204030204" pitchFamily="34" charset="0"/>
                <a:cs typeface="Times New Roman" panose="02020603050405020304" pitchFamily="18" charset="0"/>
                <a:hlinkClick r:id="rId3"/>
              </a:rPr>
              <a:t>https://www.femsa.com/es/unidades-de-negocio/coca-cola-femsa/</a:t>
            </a:r>
            <a:endParaRPr lang="es-MX" sz="1500">
              <a:effectLst/>
              <a:latin typeface="Montserrat"/>
              <a:ea typeface="Calibri" panose="020F0502020204030204" pitchFamily="34" charset="0"/>
              <a:cs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n-US" sz="1500">
                <a:effectLst/>
                <a:latin typeface="Montserrat"/>
                <a:ea typeface="Calibri" panose="020F0502020204030204" pitchFamily="34" charset="0"/>
                <a:cs typeface="Times New Roman" panose="02020603050405020304" pitchFamily="18" charset="0"/>
              </a:rPr>
              <a:t>EDITOR IALIMENTOS. (2015). CERTIFICACIONES ISO9001, 22000 Y PAS220 EN PLANTAS COCA-COLA. 2021, de revistaialimentos.com Sitio web: </a:t>
            </a:r>
            <a:r>
              <a:rPr lang="en-US" sz="1500" u="sng">
                <a:effectLst/>
                <a:latin typeface="Montserrat"/>
                <a:ea typeface="Calibri" panose="020F0502020204030204" pitchFamily="34" charset="0"/>
                <a:cs typeface="Times New Roman" panose="02020603050405020304" pitchFamily="18" charset="0"/>
                <a:hlinkClick r:id="rId4"/>
              </a:rPr>
              <a:t>https://www.revistaialimentos.com/certificacion-iso9001-22000-pas220-para-coca-cola/#:~:text=Las%20seis%20plantas%20embotelladoras%20de,en%2024%20meses%20de%20gesti%C3%B3n</a:t>
            </a:r>
            <a:r>
              <a:rPr lang="en-US" sz="1500">
                <a:effectLst/>
                <a:latin typeface="Montserrat"/>
                <a:ea typeface="Calibri" panose="020F0502020204030204" pitchFamily="34" charset="0"/>
                <a:cs typeface="Times New Roman" panose="02020603050405020304" pitchFamily="18" charset="0"/>
              </a:rPr>
              <a:t>.</a:t>
            </a:r>
            <a:endParaRPr lang="es-MX" sz="1500">
              <a:effectLst/>
              <a:latin typeface="Montserrat"/>
              <a:ea typeface="Calibri" panose="020F0502020204030204" pitchFamily="34" charset="0"/>
              <a:cs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n-US" sz="1500">
                <a:effectLst/>
                <a:latin typeface="Montserrat"/>
                <a:ea typeface="Calibri" panose="020F0502020204030204" pitchFamily="34" charset="0"/>
                <a:cs typeface="Times New Roman" panose="02020603050405020304" pitchFamily="18" charset="0"/>
              </a:rPr>
              <a:t>Coca-Cola FEMSA. (2019). NUESTRA ESTRATEGIA. 2021, de coca-colafemsa.com Sitio web: </a:t>
            </a:r>
            <a:r>
              <a:rPr lang="en-US" sz="1500" u="sng">
                <a:effectLst/>
                <a:latin typeface="Montserrat"/>
                <a:ea typeface="Calibri" panose="020F0502020204030204" pitchFamily="34" charset="0"/>
                <a:cs typeface="Times New Roman" panose="02020603050405020304" pitchFamily="18" charset="0"/>
                <a:hlinkClick r:id="rId5"/>
              </a:rPr>
              <a:t>https://coca-colafemsa.com/acerca-de/somos-kof/nuestra-estrategia/</a:t>
            </a:r>
            <a:endParaRPr lang="es-MX" sz="1500">
              <a:effectLst/>
              <a:latin typeface="Montserrat"/>
              <a:ea typeface="Calibri" panose="020F0502020204030204" pitchFamily="34" charset="0"/>
              <a:cs typeface="Times New Roman" panose="02020603050405020304" pitchFamily="18" charset="0"/>
            </a:endParaRPr>
          </a:p>
          <a:p>
            <a:pPr marL="342900" lvl="0" indent="-342900">
              <a:spcAft>
                <a:spcPts val="800"/>
              </a:spcAft>
              <a:buSzPts val="1000"/>
              <a:buFont typeface="Symbol" panose="05050102010706020507" pitchFamily="18" charset="2"/>
              <a:buChar char=""/>
              <a:tabLst>
                <a:tab pos="457200" algn="l"/>
              </a:tabLst>
            </a:pPr>
            <a:r>
              <a:rPr lang="es-MX" sz="1500">
                <a:effectLst/>
                <a:latin typeface="Montserrat"/>
                <a:ea typeface="Calibri" panose="020F0502020204030204" pitchFamily="34" charset="0"/>
                <a:cs typeface="Times New Roman" panose="02020603050405020304" pitchFamily="18" charset="0"/>
              </a:rPr>
              <a:t>Coca-Colafemsa. (2019). MISIÓN, VISIÓN Y VALORES. 2021, de coca-colafemsa.com Sitio web: </a:t>
            </a:r>
            <a:r>
              <a:rPr lang="es-MX" sz="1500" u="sng">
                <a:effectLst/>
                <a:latin typeface="Montserrat"/>
                <a:ea typeface="Calibri" panose="020F0502020204030204" pitchFamily="34" charset="0"/>
                <a:cs typeface="Times New Roman" panose="02020603050405020304" pitchFamily="18" charset="0"/>
                <a:hlinkClick r:id="rId6"/>
              </a:rPr>
              <a:t>https://coca-colafemsa.com/acerca-de/somos-kof/mision-vision-y-valores/</a:t>
            </a:r>
            <a:endParaRPr lang="es-MX" sz="1500">
              <a:effectLst/>
              <a:latin typeface="Montserrat"/>
              <a:ea typeface="Calibri" panose="020F0502020204030204" pitchFamily="34" charset="0"/>
              <a:cs typeface="Times New Roman" panose="02020603050405020304" pitchFamily="18" charset="0"/>
            </a:endParaRPr>
          </a:p>
          <a:p>
            <a:endParaRPr lang="es-MX" sz="1500"/>
          </a:p>
        </p:txBody>
      </p:sp>
    </p:spTree>
    <p:extLst>
      <p:ext uri="{BB962C8B-B14F-4D97-AF65-F5344CB8AC3E}">
        <p14:creationId xmlns:p14="http://schemas.microsoft.com/office/powerpoint/2010/main" val="31866612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5" name="Rectangle 77">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607CEA6A-3CE7-4E42-AB19-4DA2FB13B9FB}"/>
              </a:ext>
            </a:extLst>
          </p:cNvPr>
          <p:cNvSpPr>
            <a:spLocks noGrp="1"/>
          </p:cNvSpPr>
          <p:nvPr>
            <p:ph type="title"/>
          </p:nvPr>
        </p:nvSpPr>
        <p:spPr>
          <a:xfrm>
            <a:off x="645064" y="525982"/>
            <a:ext cx="4282983" cy="1200361"/>
          </a:xfrm>
        </p:spPr>
        <p:txBody>
          <a:bodyPr anchor="b">
            <a:normAutofit/>
          </a:bodyPr>
          <a:lstStyle/>
          <a:p>
            <a:pPr algn="ctr"/>
            <a:r>
              <a:rPr lang="es-MX" sz="3600" dirty="0">
                <a:latin typeface="Modern Love" panose="04090805081005020601" pitchFamily="82" charset="0"/>
              </a:rPr>
              <a:t>Empresa para analizar</a:t>
            </a:r>
          </a:p>
        </p:txBody>
      </p:sp>
      <p:sp>
        <p:nvSpPr>
          <p:cNvPr id="1036" name="Rectangle 79">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Marcador de contenido 2">
            <a:extLst>
              <a:ext uri="{FF2B5EF4-FFF2-40B4-BE49-F238E27FC236}">
                <a16:creationId xmlns:a16="http://schemas.microsoft.com/office/drawing/2014/main" id="{780985BF-5551-4DCC-9AD0-5CEB2D291B1D}"/>
              </a:ext>
            </a:extLst>
          </p:cNvPr>
          <p:cNvSpPr>
            <a:spLocks noGrp="1"/>
          </p:cNvSpPr>
          <p:nvPr>
            <p:ph idx="1"/>
          </p:nvPr>
        </p:nvSpPr>
        <p:spPr>
          <a:xfrm>
            <a:off x="645066" y="2031101"/>
            <a:ext cx="4282984" cy="3511943"/>
          </a:xfrm>
        </p:spPr>
        <p:txBody>
          <a:bodyPr anchor="ctr">
            <a:normAutofit/>
          </a:bodyPr>
          <a:lstStyle/>
          <a:p>
            <a:pPr algn="just"/>
            <a:r>
              <a:rPr lang="es-ES" sz="1800" dirty="0">
                <a:latin typeface="Montserrat"/>
              </a:rPr>
              <a:t>Fomento Económico Mexicano S.A.B. de C.V., conocida comúnmente como FEMSA, es una empresa multinacional mexicana que participa en la industria de las bebidas, y en el sector comercial y de restaurantes.</a:t>
            </a:r>
          </a:p>
          <a:p>
            <a:pPr algn="just">
              <a:spcAft>
                <a:spcPts val="800"/>
              </a:spcAft>
            </a:pPr>
            <a:r>
              <a:rPr lang="es-MX" sz="1800" dirty="0">
                <a:effectLst/>
                <a:latin typeface="Montserrat"/>
                <a:ea typeface="Calibri" panose="020F0502020204030204" pitchFamily="34" charset="0"/>
                <a:cs typeface="Times New Roman" panose="02020603050405020304" pitchFamily="18" charset="0"/>
              </a:rPr>
              <a:t>Para fines más prácticos analizamos los procesos que envuelven a </a:t>
            </a:r>
            <a:r>
              <a:rPr lang="es-ES" sz="1800" dirty="0">
                <a:effectLst/>
                <a:latin typeface="Montserrat"/>
                <a:ea typeface="Calibri" panose="020F0502020204030204" pitchFamily="34" charset="0"/>
                <a:cs typeface="Times New Roman" panose="02020603050405020304" pitchFamily="18" charset="0"/>
              </a:rPr>
              <a:t>Coca-Cola FEMSA, S.A.B. de C.V. </a:t>
            </a:r>
            <a:r>
              <a:rPr lang="es-ES" sz="1800" dirty="0">
                <a:latin typeface="Montserrat"/>
                <a:ea typeface="Calibri" panose="020F0502020204030204" pitchFamily="34" charset="0"/>
                <a:cs typeface="Times New Roman" panose="02020603050405020304" pitchFamily="18" charset="0"/>
              </a:rPr>
              <a:t>y su sistema de gestión de la calidad.</a:t>
            </a:r>
            <a:endParaRPr lang="es-MX" sz="1800" dirty="0">
              <a:effectLst/>
              <a:latin typeface="Montserrat"/>
              <a:ea typeface="Calibri" panose="020F0502020204030204" pitchFamily="34" charset="0"/>
              <a:cs typeface="Times New Roman" panose="02020603050405020304" pitchFamily="18" charset="0"/>
            </a:endParaRPr>
          </a:p>
          <a:p>
            <a:endParaRPr lang="es-MX" sz="1700" dirty="0"/>
          </a:p>
        </p:txBody>
      </p:sp>
      <p:sp>
        <p:nvSpPr>
          <p:cNvPr id="82" name="Rectangle 81">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Rectangle 83">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Rectangle 85">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6" name="Picture 2" descr="Food News Latam - Coca-Cola FEMSA tuvo una disminución en ingresos totales  de 11.2%">
            <a:extLst>
              <a:ext uri="{FF2B5EF4-FFF2-40B4-BE49-F238E27FC236}">
                <a16:creationId xmlns:a16="http://schemas.microsoft.com/office/drawing/2014/main" id="{273E67E8-C23F-4834-A260-2112A84EF68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987738" y="1588984"/>
            <a:ext cx="5628018" cy="34471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5262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6" name="Rectangle 85">
            <a:extLst>
              <a:ext uri="{FF2B5EF4-FFF2-40B4-BE49-F238E27FC236}">
                <a16:creationId xmlns:a16="http://schemas.microsoft.com/office/drawing/2014/main" id="{9A724DBA-D2D9-471E-8ED7-2015DDD950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AC2ECB3E-7CFB-42CA-8EF2-F6A87464DBEE}"/>
              </a:ext>
            </a:extLst>
          </p:cNvPr>
          <p:cNvSpPr>
            <a:spLocks noGrp="1"/>
          </p:cNvSpPr>
          <p:nvPr>
            <p:ph type="title"/>
          </p:nvPr>
        </p:nvSpPr>
        <p:spPr>
          <a:xfrm>
            <a:off x="7239014" y="525982"/>
            <a:ext cx="4282983" cy="1200361"/>
          </a:xfrm>
        </p:spPr>
        <p:txBody>
          <a:bodyPr anchor="b">
            <a:normAutofit/>
          </a:bodyPr>
          <a:lstStyle/>
          <a:p>
            <a:pPr algn="ctr"/>
            <a:r>
              <a:rPr lang="es-ES" sz="3600" dirty="0">
                <a:latin typeface="Modern Love" panose="04090805081005020601" pitchFamily="82" charset="0"/>
              </a:rPr>
              <a:t>Misión, visión y valores</a:t>
            </a:r>
            <a:endParaRPr lang="es-MX" sz="3600" dirty="0">
              <a:latin typeface="Modern Love" panose="04090805081005020601" pitchFamily="82" charset="0"/>
            </a:endParaRPr>
          </a:p>
        </p:txBody>
      </p:sp>
      <p:sp>
        <p:nvSpPr>
          <p:cNvPr id="88" name="Rectangle 87">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4641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Rectangle 89">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0234"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Imagen 6" descr="Camión de bomberos en la calle&#10;&#10;Descripción generada automáticamente con confianza media">
            <a:extLst>
              <a:ext uri="{FF2B5EF4-FFF2-40B4-BE49-F238E27FC236}">
                <a16:creationId xmlns:a16="http://schemas.microsoft.com/office/drawing/2014/main" id="{4ACEB671-F777-4CEF-9065-25C92248B9C6}"/>
              </a:ext>
            </a:extLst>
          </p:cNvPr>
          <p:cNvPicPr>
            <a:picLocks noChangeAspect="1"/>
          </p:cNvPicPr>
          <p:nvPr/>
        </p:nvPicPr>
        <p:blipFill>
          <a:blip r:embed="rId2"/>
          <a:stretch>
            <a:fillRect/>
          </a:stretch>
        </p:blipFill>
        <p:spPr>
          <a:xfrm>
            <a:off x="576244" y="1413109"/>
            <a:ext cx="5628018" cy="3798912"/>
          </a:xfrm>
          <a:prstGeom prst="rect">
            <a:avLst/>
          </a:prstGeom>
        </p:spPr>
      </p:pic>
      <p:sp>
        <p:nvSpPr>
          <p:cNvPr id="92" name="Rectangle 9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77786"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Marcador de contenido 2">
            <a:extLst>
              <a:ext uri="{FF2B5EF4-FFF2-40B4-BE49-F238E27FC236}">
                <a16:creationId xmlns:a16="http://schemas.microsoft.com/office/drawing/2014/main" id="{62164906-444E-4907-AB07-92184AD5B9D8}"/>
              </a:ext>
            </a:extLst>
          </p:cNvPr>
          <p:cNvSpPr>
            <a:spLocks noGrp="1"/>
          </p:cNvSpPr>
          <p:nvPr>
            <p:ph idx="1"/>
          </p:nvPr>
        </p:nvSpPr>
        <p:spPr>
          <a:xfrm>
            <a:off x="7239012" y="2031101"/>
            <a:ext cx="4282984" cy="3511943"/>
          </a:xfrm>
        </p:spPr>
        <p:txBody>
          <a:bodyPr anchor="ctr">
            <a:normAutofit fontScale="92500" lnSpcReduction="10000"/>
          </a:bodyPr>
          <a:lstStyle/>
          <a:p>
            <a:r>
              <a:rPr lang="es-ES" sz="1800" dirty="0">
                <a:latin typeface="Montserrat"/>
              </a:rPr>
              <a:t>Misión:</a:t>
            </a:r>
          </a:p>
          <a:p>
            <a:pPr marL="0" indent="0">
              <a:buNone/>
            </a:pPr>
            <a:r>
              <a:rPr lang="es-ES" sz="1800" b="0" i="0" dirty="0">
                <a:effectLst/>
                <a:latin typeface="Montserrat"/>
              </a:rPr>
              <a:t>Satisfacer con excelencia a los consumidores de bebidas.</a:t>
            </a:r>
            <a:r>
              <a:rPr lang="es-ES" sz="1800" dirty="0">
                <a:latin typeface="Montserrat"/>
              </a:rPr>
              <a:t> </a:t>
            </a:r>
          </a:p>
          <a:p>
            <a:r>
              <a:rPr lang="es-ES" sz="1800" dirty="0">
                <a:latin typeface="Montserrat"/>
              </a:rPr>
              <a:t>Visión:</a:t>
            </a:r>
          </a:p>
          <a:p>
            <a:pPr marL="0" indent="0">
              <a:buNone/>
            </a:pPr>
            <a:r>
              <a:rPr lang="es-ES" sz="1800" b="0" i="0" dirty="0">
                <a:effectLst/>
                <a:latin typeface="Montserrat"/>
              </a:rPr>
              <a:t>Ser el mejor líder total de bebidas, que genere valor económico, social y ambiental sostenible, gestionando modelos de negocio innovadores y ganadores, con los mejores colaboradores en el mundo.</a:t>
            </a:r>
          </a:p>
          <a:p>
            <a:r>
              <a:rPr lang="es-ES" sz="1800" dirty="0">
                <a:latin typeface="Montserrat"/>
              </a:rPr>
              <a:t>Valores: </a:t>
            </a:r>
          </a:p>
          <a:p>
            <a:pPr marL="0" indent="0">
              <a:buNone/>
            </a:pPr>
            <a:r>
              <a:rPr lang="es-ES" sz="1800" b="0" i="0" dirty="0">
                <a:effectLst/>
                <a:latin typeface="Montserrat"/>
              </a:rPr>
              <a:t>Son la clave para guiar la conducta día con día. Y expresan quiénes somos y en qué creemos.</a:t>
            </a:r>
            <a:endParaRPr lang="es-MX" sz="1800" dirty="0">
              <a:latin typeface="Montserrat"/>
            </a:endParaRPr>
          </a:p>
        </p:txBody>
      </p:sp>
      <p:sp>
        <p:nvSpPr>
          <p:cNvPr id="94" name="Rectangle 9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677179"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584894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2" name="Rectangle 70">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B98327C2-07FA-400F-8F4D-5FC62E6DFC1C}"/>
              </a:ext>
            </a:extLst>
          </p:cNvPr>
          <p:cNvSpPr>
            <a:spLocks noGrp="1"/>
          </p:cNvSpPr>
          <p:nvPr>
            <p:ph type="title"/>
          </p:nvPr>
        </p:nvSpPr>
        <p:spPr>
          <a:xfrm>
            <a:off x="589560" y="856180"/>
            <a:ext cx="4560584" cy="1128068"/>
          </a:xfrm>
        </p:spPr>
        <p:txBody>
          <a:bodyPr anchor="ctr">
            <a:normAutofit/>
          </a:bodyPr>
          <a:lstStyle/>
          <a:p>
            <a:r>
              <a:rPr lang="es-ES" sz="4000" dirty="0">
                <a:latin typeface="Modern Love" panose="04090805081005020601" pitchFamily="82" charset="0"/>
              </a:rPr>
              <a:t>Estrategia</a:t>
            </a:r>
            <a:endParaRPr lang="es-MX" sz="4000" dirty="0">
              <a:latin typeface="Modern Love" panose="04090805081005020601" pitchFamily="82" charset="0"/>
            </a:endParaRPr>
          </a:p>
        </p:txBody>
      </p:sp>
      <p:grpSp>
        <p:nvGrpSpPr>
          <p:cNvPr id="2053" name="Group 72">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74" name="Rectangle 7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54" name="Rectangle 7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7" name="Rectangle 76">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Marcador de contenido 2">
            <a:extLst>
              <a:ext uri="{FF2B5EF4-FFF2-40B4-BE49-F238E27FC236}">
                <a16:creationId xmlns:a16="http://schemas.microsoft.com/office/drawing/2014/main" id="{1D8BB47A-3FBD-4EC5-B102-E2C5FA2621DB}"/>
              </a:ext>
            </a:extLst>
          </p:cNvPr>
          <p:cNvSpPr>
            <a:spLocks noGrp="1"/>
          </p:cNvSpPr>
          <p:nvPr>
            <p:ph idx="1"/>
          </p:nvPr>
        </p:nvSpPr>
        <p:spPr>
          <a:xfrm>
            <a:off x="590719" y="2330505"/>
            <a:ext cx="4559425" cy="3979585"/>
          </a:xfrm>
        </p:spPr>
        <p:txBody>
          <a:bodyPr anchor="ctr">
            <a:normAutofit/>
          </a:bodyPr>
          <a:lstStyle/>
          <a:p>
            <a:pPr marL="0" indent="0">
              <a:buNone/>
            </a:pPr>
            <a:r>
              <a:rPr lang="es-ES" sz="1700" dirty="0"/>
              <a:t>La estrategia Fuel for Growth ayuda a crear una organización más ágil enfocada en los clientes y consumidores. Unificando la organización bajo: </a:t>
            </a:r>
          </a:p>
          <a:p>
            <a:r>
              <a:rPr lang="es-ES" sz="1700" dirty="0"/>
              <a:t>una visión, convertirse en un indiscutible líder total de bebidas con crecimiento sostenible y rentable;</a:t>
            </a:r>
          </a:p>
          <a:p>
            <a:r>
              <a:rPr lang="es-ES" sz="1700" dirty="0"/>
              <a:t> una plataforma, garantizando que nuestros equipos trabajan como una sola unidad para generar valor sostenible para nuestros inversionistas; </a:t>
            </a:r>
          </a:p>
          <a:p>
            <a:r>
              <a:rPr lang="es-ES" sz="1700" dirty="0"/>
              <a:t>y un futuro, manteniendo nuestra flexibilidad para evolucionar junto con nuestros clientes y consumidores.</a:t>
            </a:r>
            <a:endParaRPr lang="es-MX" sz="1700" dirty="0"/>
          </a:p>
        </p:txBody>
      </p:sp>
      <p:sp>
        <p:nvSpPr>
          <p:cNvPr id="79" name="Rectangle 78">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Rectangle 80">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50" name="Picture 2" descr="gráfica">
            <a:extLst>
              <a:ext uri="{FF2B5EF4-FFF2-40B4-BE49-F238E27FC236}">
                <a16:creationId xmlns:a16="http://schemas.microsoft.com/office/drawing/2014/main" id="{735ED9FE-1F5B-4D22-9C48-94E782888EE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790" r="4" b="1275"/>
          <a:stretch/>
        </p:blipFill>
        <p:spPr bwMode="auto">
          <a:xfrm>
            <a:off x="5977788" y="799352"/>
            <a:ext cx="5425410" cy="5259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94735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81C222A-507F-463E-827F-6A6187039469}"/>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Tipos de productos</a:t>
            </a:r>
          </a:p>
        </p:txBody>
      </p:sp>
      <p:pic>
        <p:nvPicPr>
          <p:cNvPr id="8" name="Marcador de contenido 7" descr="Logotipo&#10;&#10;Descripción generada automáticamente con confianza media">
            <a:extLst>
              <a:ext uri="{FF2B5EF4-FFF2-40B4-BE49-F238E27FC236}">
                <a16:creationId xmlns:a16="http://schemas.microsoft.com/office/drawing/2014/main" id="{236EC653-09DD-417D-AB8F-273709535B2D}"/>
              </a:ext>
            </a:extLst>
          </p:cNvPr>
          <p:cNvPicPr>
            <a:picLocks noGrp="1" noChangeAspect="1"/>
          </p:cNvPicPr>
          <p:nvPr>
            <p:ph idx="1"/>
          </p:nvPr>
        </p:nvPicPr>
        <p:blipFill>
          <a:blip r:embed="rId2"/>
          <a:stretch>
            <a:fillRect/>
          </a:stretch>
        </p:blipFill>
        <p:spPr>
          <a:xfrm>
            <a:off x="4777316" y="647749"/>
            <a:ext cx="6780700" cy="5560173"/>
          </a:xfrm>
          <a:prstGeom prst="rect">
            <a:avLst/>
          </a:prstGeom>
        </p:spPr>
      </p:pic>
    </p:spTree>
    <p:extLst>
      <p:ext uri="{BB962C8B-B14F-4D97-AF65-F5344CB8AC3E}">
        <p14:creationId xmlns:p14="http://schemas.microsoft.com/office/powerpoint/2010/main" val="11857277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D177470-0FB7-40F8-B731-2CEEF4F01B99}"/>
              </a:ext>
            </a:extLst>
          </p:cNvPr>
          <p:cNvSpPr>
            <a:spLocks noGrp="1"/>
          </p:cNvSpPr>
          <p:nvPr>
            <p:ph type="title"/>
          </p:nvPr>
        </p:nvSpPr>
        <p:spPr>
          <a:xfrm>
            <a:off x="1043631" y="809898"/>
            <a:ext cx="9942716" cy="1554480"/>
          </a:xfrm>
        </p:spPr>
        <p:txBody>
          <a:bodyPr anchor="ctr">
            <a:normAutofit/>
          </a:bodyPr>
          <a:lstStyle/>
          <a:p>
            <a:r>
              <a:rPr lang="es-ES" sz="4800">
                <a:latin typeface="Modern Love" panose="04090805081005020601" pitchFamily="82" charset="0"/>
              </a:rPr>
              <a:t>1.- Definición del problema y recolección de datos</a:t>
            </a:r>
            <a:endParaRPr lang="es-MX" sz="4800" dirty="0">
              <a:latin typeface="Modern Love" panose="04090805081005020601" pitchFamily="82" charset="0"/>
            </a:endParaRPr>
          </a:p>
        </p:txBody>
      </p:sp>
      <p:sp>
        <p:nvSpPr>
          <p:cNvPr id="3" name="Marcador de contenido 2">
            <a:extLst>
              <a:ext uri="{FF2B5EF4-FFF2-40B4-BE49-F238E27FC236}">
                <a16:creationId xmlns:a16="http://schemas.microsoft.com/office/drawing/2014/main" id="{B49F40F3-20BB-4908-A7E1-AEFCE492A72A}"/>
              </a:ext>
            </a:extLst>
          </p:cNvPr>
          <p:cNvSpPr>
            <a:spLocks noGrp="1"/>
          </p:cNvSpPr>
          <p:nvPr>
            <p:ph idx="1"/>
          </p:nvPr>
        </p:nvSpPr>
        <p:spPr>
          <a:xfrm>
            <a:off x="1045028" y="3017522"/>
            <a:ext cx="9941319" cy="3124658"/>
          </a:xfrm>
        </p:spPr>
        <p:txBody>
          <a:bodyPr anchor="ctr">
            <a:normAutofit/>
          </a:bodyPr>
          <a:lstStyle/>
          <a:p>
            <a:pPr marL="0" indent="0">
              <a:spcAft>
                <a:spcPts val="800"/>
              </a:spcAft>
              <a:buNone/>
            </a:pPr>
            <a:r>
              <a:rPr lang="es-MX" sz="2000" dirty="0">
                <a:effectLst/>
                <a:latin typeface="Montserrat"/>
                <a:ea typeface="Calibri" panose="020F0502020204030204" pitchFamily="34" charset="0"/>
                <a:cs typeface="Times New Roman" panose="02020603050405020304" pitchFamily="18" charset="0"/>
              </a:rPr>
              <a:t>En 2020, las divisiones de Coca-Cola FEMSA llevaron a cabo una actualización integral de su análisis de materialidad para identificar los temas ambientales, sociales y de gobierno corporativo (ASG) que son los más relevantes para el negocio y grupos de interés.</a:t>
            </a:r>
          </a:p>
          <a:p>
            <a:pPr marL="0" indent="0">
              <a:spcAft>
                <a:spcPts val="800"/>
              </a:spcAft>
              <a:buNone/>
            </a:pPr>
            <a:r>
              <a:rPr lang="es-MX" sz="2000" dirty="0">
                <a:effectLst/>
                <a:latin typeface="Montserrat"/>
                <a:ea typeface="Calibri" panose="020F0502020204030204" pitchFamily="34" charset="0"/>
                <a:cs typeface="Times New Roman" panose="02020603050405020304" pitchFamily="18" charset="0"/>
              </a:rPr>
              <a:t>Parte importante del modelo de negocio de FEMSA es su compromiso con la sostenibilidad. </a:t>
            </a:r>
          </a:p>
          <a:p>
            <a:pPr marL="0" indent="0">
              <a:spcAft>
                <a:spcPts val="800"/>
              </a:spcAft>
              <a:buNone/>
            </a:pPr>
            <a:r>
              <a:rPr lang="es-MX" sz="2000" dirty="0">
                <a:effectLst/>
                <a:latin typeface="Montserrat"/>
                <a:ea typeface="Calibri" panose="020F0502020204030204" pitchFamily="34" charset="0"/>
                <a:cs typeface="Times New Roman" panose="02020603050405020304" pitchFamily="18" charset="0"/>
              </a:rPr>
              <a:t>Este análisis confirmó y validó los compromisos de sostenibilidad de la empresa para incorporar nuevas metas sobre cambio climático, economía circular, inclusión y diversidad, y desarrollo de comunidades locales.</a:t>
            </a:r>
          </a:p>
          <a:p>
            <a:endParaRPr lang="es-MX" sz="2000"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69073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86B4522-C397-4AC1-88AD-E619ED566334}"/>
              </a:ext>
            </a:extLst>
          </p:cNvPr>
          <p:cNvSpPr>
            <a:spLocks noGrp="1"/>
          </p:cNvSpPr>
          <p:nvPr>
            <p:ph type="title"/>
          </p:nvPr>
        </p:nvSpPr>
        <p:spPr>
          <a:xfrm>
            <a:off x="1282963" y="1238080"/>
            <a:ext cx="9849751" cy="1349671"/>
          </a:xfrm>
        </p:spPr>
        <p:txBody>
          <a:bodyPr anchor="b">
            <a:normAutofit/>
          </a:bodyPr>
          <a:lstStyle/>
          <a:p>
            <a:r>
              <a:rPr lang="es-ES" sz="4200" dirty="0">
                <a:latin typeface="Modern Love" panose="04090805081005020601" pitchFamily="82" charset="0"/>
              </a:rPr>
              <a:t>2.- Explicación de los procesos de gestión de calidad</a:t>
            </a:r>
            <a:endParaRPr lang="es-MX" sz="4200" dirty="0">
              <a:latin typeface="Modern Love" panose="04090805081005020601" pitchFamily="82" charset="0"/>
            </a:endParaRPr>
          </a:p>
        </p:txBody>
      </p:sp>
      <p:sp>
        <p:nvSpPr>
          <p:cNvPr id="3" name="Marcador de contenido 2">
            <a:extLst>
              <a:ext uri="{FF2B5EF4-FFF2-40B4-BE49-F238E27FC236}">
                <a16:creationId xmlns:a16="http://schemas.microsoft.com/office/drawing/2014/main" id="{9744909B-BA1B-428E-B854-BBD7EE15E652}"/>
              </a:ext>
            </a:extLst>
          </p:cNvPr>
          <p:cNvSpPr>
            <a:spLocks noGrp="1"/>
          </p:cNvSpPr>
          <p:nvPr>
            <p:ph idx="1"/>
          </p:nvPr>
        </p:nvSpPr>
        <p:spPr>
          <a:xfrm>
            <a:off x="1289304" y="2902913"/>
            <a:ext cx="9849751" cy="3032168"/>
          </a:xfrm>
        </p:spPr>
        <p:txBody>
          <a:bodyPr anchor="ctr">
            <a:normAutofit/>
          </a:bodyPr>
          <a:lstStyle/>
          <a:p>
            <a:pPr marL="0" indent="0">
              <a:buNone/>
            </a:pPr>
            <a:r>
              <a:rPr lang="es-MX" sz="2000" dirty="0">
                <a:effectLst/>
                <a:latin typeface="Montserrat"/>
                <a:ea typeface="Calibri" panose="020F0502020204030204" pitchFamily="34" charset="0"/>
              </a:rPr>
              <a:t>Los procesos de producción de Coca-Cola FEMSA cumplen con los más altos estándares de calidad y los ingredientes se apegan a cada una de las normas locales y a los estándares internacionales de otras instancias regulatorias, tales Como CODEX, FDA, JEFCA y EFSA. </a:t>
            </a:r>
          </a:p>
          <a:p>
            <a:pPr marL="0" indent="0">
              <a:buNone/>
            </a:pPr>
            <a:r>
              <a:rPr lang="es-MX" sz="2000" dirty="0">
                <a:effectLst/>
                <a:latin typeface="Montserrat"/>
                <a:ea typeface="Calibri" panose="020F0502020204030204" pitchFamily="34" charset="0"/>
                <a:cs typeface="Times New Roman" panose="02020603050405020304" pitchFamily="18" charset="0"/>
              </a:rPr>
              <a:t>Las plantas embotelladoras cuentan con tecnología de punta para la industria global de bebidas —todas están certificadas por la norma FSSC 2200—, lo cual garantiza que los productos son de la mejor calidad.</a:t>
            </a:r>
          </a:p>
          <a:p>
            <a:pPr marL="0" indent="0">
              <a:buNone/>
            </a:pPr>
            <a:endParaRPr lang="es-MX" sz="2000" dirty="0"/>
          </a:p>
          <a:p>
            <a:pPr marL="0" indent="0">
              <a:buNone/>
            </a:pPr>
            <a:endParaRPr lang="es-MX" sz="2000" dirty="0"/>
          </a:p>
        </p:txBody>
      </p:sp>
    </p:spTree>
    <p:extLst>
      <p:ext uri="{BB962C8B-B14F-4D97-AF65-F5344CB8AC3E}">
        <p14:creationId xmlns:p14="http://schemas.microsoft.com/office/powerpoint/2010/main" val="650512500"/>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337</TotalTime>
  <Words>3515</Words>
  <Application>Microsoft Office PowerPoint</Application>
  <PresentationFormat>Panorámica</PresentationFormat>
  <Paragraphs>158</Paragraphs>
  <Slides>36</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36</vt:i4>
      </vt:variant>
    </vt:vector>
  </HeadingPairs>
  <TitlesOfParts>
    <vt:vector size="43" baseType="lpstr">
      <vt:lpstr>Arial</vt:lpstr>
      <vt:lpstr>Calibri</vt:lpstr>
      <vt:lpstr>Calibri Light</vt:lpstr>
      <vt:lpstr>Modern Love</vt:lpstr>
      <vt:lpstr>Montserrat</vt:lpstr>
      <vt:lpstr>Symbol</vt:lpstr>
      <vt:lpstr>Tema de Office</vt:lpstr>
      <vt:lpstr>PROYECTO FINAL: SISTEMAS DE GESTIÓN DE LA CALIDAD DE LA EMPRESA FEMSA</vt:lpstr>
      <vt:lpstr>FEMSA</vt:lpstr>
      <vt:lpstr>Objetivo del proyecto</vt:lpstr>
      <vt:lpstr>Empresa para analizar</vt:lpstr>
      <vt:lpstr>Misión, visión y valores</vt:lpstr>
      <vt:lpstr>Estrategia</vt:lpstr>
      <vt:lpstr>Tipos de productos</vt:lpstr>
      <vt:lpstr>1.- Definición del problema y recolección de datos</vt:lpstr>
      <vt:lpstr>2.- Explicación de los procesos de gestión de calidad</vt:lpstr>
      <vt:lpstr>El Centro de Excelencia Comercial </vt:lpstr>
      <vt:lpstr>Cadena de suministro</vt:lpstr>
      <vt:lpstr>Finanzas</vt:lpstr>
      <vt:lpstr>Gestión del recurso hídrico.</vt:lpstr>
      <vt:lpstr>Residuos y reciclaje.</vt:lpstr>
      <vt:lpstr>Compromiso con la seguridad.</vt:lpstr>
      <vt:lpstr>Tecnología de seguridad y digitalización</vt:lpstr>
      <vt:lpstr>Movilidad sostenible</vt:lpstr>
      <vt:lpstr>Abastecimiento sostenible</vt:lpstr>
      <vt:lpstr>Gestión y desarrollo de talento</vt:lpstr>
      <vt:lpstr>Compensación y beneficios</vt:lpstr>
      <vt:lpstr>Sistema de gestión de salud ocupacional</vt:lpstr>
      <vt:lpstr>Gestión integral de riesgos</vt:lpstr>
      <vt:lpstr>3.- Desarrollo de los procedimientos</vt:lpstr>
      <vt:lpstr>4-Implementación de los procesos</vt:lpstr>
      <vt:lpstr>Análisis de los resultados</vt:lpstr>
      <vt:lpstr>Certificaciones Coca-Cola FEMSA</vt:lpstr>
      <vt:lpstr>Certificaciones Coca-Cola FEMSA</vt:lpstr>
      <vt:lpstr>Selección de paper’s</vt:lpstr>
      <vt:lpstr>Selección de paper’s</vt:lpstr>
      <vt:lpstr>Selección de paper’s</vt:lpstr>
      <vt:lpstr>Selección de paper’s</vt:lpstr>
      <vt:lpstr>Selección de paper’s</vt:lpstr>
      <vt:lpstr>Conclusiones</vt:lpstr>
      <vt:lpstr>Conclusiones</vt:lpstr>
      <vt:lpstr>Referencias</vt:lpstr>
      <vt:lpstr>Referencias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FINAL: SISTEMAS DE GESTIÓN DE LA CALIDAD DE LA EMPRESA FEMSA</dc:title>
  <dc:creator>Gerardo Guillen Pedrero</dc:creator>
  <cp:lastModifiedBy>Gerardo Guillen Pedrero</cp:lastModifiedBy>
  <cp:revision>1</cp:revision>
  <dcterms:created xsi:type="dcterms:W3CDTF">2021-08-20T16:12:01Z</dcterms:created>
  <dcterms:modified xsi:type="dcterms:W3CDTF">2021-08-20T21:49:47Z</dcterms:modified>
</cp:coreProperties>
</file>

<file path=docProps/thumbnail.jpeg>
</file>